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 id="2147483674" r:id="rId2"/>
  </p:sldMasterIdLst>
  <p:notesMasterIdLst>
    <p:notesMasterId r:id="rId125"/>
  </p:notesMasterIdLst>
  <p:sldIdLst>
    <p:sldId id="256" r:id="rId3"/>
    <p:sldId id="325" r:id="rId4"/>
    <p:sldId id="258" r:id="rId5"/>
    <p:sldId id="339" r:id="rId6"/>
    <p:sldId id="340" r:id="rId7"/>
    <p:sldId id="406" r:id="rId8"/>
    <p:sldId id="341" r:id="rId9"/>
    <p:sldId id="342" r:id="rId10"/>
    <p:sldId id="343" r:id="rId11"/>
    <p:sldId id="344" r:id="rId12"/>
    <p:sldId id="345" r:id="rId13"/>
    <p:sldId id="346" r:id="rId14"/>
    <p:sldId id="348" r:id="rId15"/>
    <p:sldId id="347" r:id="rId16"/>
    <p:sldId id="349" r:id="rId17"/>
    <p:sldId id="350" r:id="rId18"/>
    <p:sldId id="428" r:id="rId19"/>
    <p:sldId id="351" r:id="rId20"/>
    <p:sldId id="352" r:id="rId21"/>
    <p:sldId id="353" r:id="rId22"/>
    <p:sldId id="354" r:id="rId23"/>
    <p:sldId id="355" r:id="rId24"/>
    <p:sldId id="356" r:id="rId25"/>
    <p:sldId id="451" r:id="rId26"/>
    <p:sldId id="452" r:id="rId27"/>
    <p:sldId id="357" r:id="rId28"/>
    <p:sldId id="358" r:id="rId29"/>
    <p:sldId id="359" r:id="rId30"/>
    <p:sldId id="360" r:id="rId31"/>
    <p:sldId id="361" r:id="rId32"/>
    <p:sldId id="362" r:id="rId33"/>
    <p:sldId id="411" r:id="rId34"/>
    <p:sldId id="412" r:id="rId35"/>
    <p:sldId id="363" r:id="rId36"/>
    <p:sldId id="364" r:id="rId37"/>
    <p:sldId id="365" r:id="rId38"/>
    <p:sldId id="366" r:id="rId39"/>
    <p:sldId id="367" r:id="rId40"/>
    <p:sldId id="368" r:id="rId41"/>
    <p:sldId id="369" r:id="rId42"/>
    <p:sldId id="370" r:id="rId43"/>
    <p:sldId id="409" r:id="rId44"/>
    <p:sldId id="410" r:id="rId45"/>
    <p:sldId id="371" r:id="rId46"/>
    <p:sldId id="372" r:id="rId47"/>
    <p:sldId id="373" r:id="rId48"/>
    <p:sldId id="374" r:id="rId49"/>
    <p:sldId id="375" r:id="rId50"/>
    <p:sldId id="376" r:id="rId51"/>
    <p:sldId id="377" r:id="rId52"/>
    <p:sldId id="413" r:id="rId53"/>
    <p:sldId id="414" r:id="rId54"/>
    <p:sldId id="330" r:id="rId55"/>
    <p:sldId id="378" r:id="rId56"/>
    <p:sldId id="379" r:id="rId57"/>
    <p:sldId id="380" r:id="rId58"/>
    <p:sldId id="381" r:id="rId59"/>
    <p:sldId id="382" r:id="rId60"/>
    <p:sldId id="383" r:id="rId61"/>
    <p:sldId id="384" r:id="rId62"/>
    <p:sldId id="385" r:id="rId63"/>
    <p:sldId id="458" r:id="rId64"/>
    <p:sldId id="459" r:id="rId65"/>
    <p:sldId id="386" r:id="rId66"/>
    <p:sldId id="387" r:id="rId67"/>
    <p:sldId id="415" r:id="rId68"/>
    <p:sldId id="416" r:id="rId69"/>
    <p:sldId id="388" r:id="rId70"/>
    <p:sldId id="389" r:id="rId71"/>
    <p:sldId id="417" r:id="rId72"/>
    <p:sldId id="418" r:id="rId73"/>
    <p:sldId id="467" r:id="rId74"/>
    <p:sldId id="331" r:id="rId75"/>
    <p:sldId id="390" r:id="rId76"/>
    <p:sldId id="391" r:id="rId77"/>
    <p:sldId id="392" r:id="rId78"/>
    <p:sldId id="419" r:id="rId79"/>
    <p:sldId id="420" r:id="rId80"/>
    <p:sldId id="421" r:id="rId81"/>
    <p:sldId id="393" r:id="rId82"/>
    <p:sldId id="422" r:id="rId83"/>
    <p:sldId id="394" r:id="rId84"/>
    <p:sldId id="423" r:id="rId85"/>
    <p:sldId id="395" r:id="rId86"/>
    <p:sldId id="396" r:id="rId87"/>
    <p:sldId id="424" r:id="rId88"/>
    <p:sldId id="397" r:id="rId89"/>
    <p:sldId id="398" r:id="rId90"/>
    <p:sldId id="425" r:id="rId91"/>
    <p:sldId id="399" r:id="rId92"/>
    <p:sldId id="400" r:id="rId93"/>
    <p:sldId id="426" r:id="rId94"/>
    <p:sldId id="401" r:id="rId95"/>
    <p:sldId id="460" r:id="rId96"/>
    <p:sldId id="461" r:id="rId97"/>
    <p:sldId id="462" r:id="rId98"/>
    <p:sldId id="334" r:id="rId99"/>
    <p:sldId id="429" r:id="rId100"/>
    <p:sldId id="430" r:id="rId101"/>
    <p:sldId id="431" r:id="rId102"/>
    <p:sldId id="432" r:id="rId103"/>
    <p:sldId id="433" r:id="rId104"/>
    <p:sldId id="463" r:id="rId105"/>
    <p:sldId id="464" r:id="rId106"/>
    <p:sldId id="466" r:id="rId107"/>
    <p:sldId id="434" r:id="rId108"/>
    <p:sldId id="435" r:id="rId109"/>
    <p:sldId id="436" r:id="rId110"/>
    <p:sldId id="437" r:id="rId111"/>
    <p:sldId id="438" r:id="rId112"/>
    <p:sldId id="439" r:id="rId113"/>
    <p:sldId id="441" r:id="rId114"/>
    <p:sldId id="442" r:id="rId115"/>
    <p:sldId id="443" r:id="rId116"/>
    <p:sldId id="444" r:id="rId117"/>
    <p:sldId id="445" r:id="rId118"/>
    <p:sldId id="446" r:id="rId119"/>
    <p:sldId id="447" r:id="rId120"/>
    <p:sldId id="448" r:id="rId121"/>
    <p:sldId id="453" r:id="rId122"/>
    <p:sldId id="449" r:id="rId123"/>
    <p:sldId id="450" r:id="rId124"/>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FF0066"/>
    <a:srgbClr val="9933FF"/>
    <a:srgbClr val="FF5D9F"/>
    <a:srgbClr val="E03030"/>
    <a:srgbClr val="5B9BD5"/>
    <a:srgbClr val="000000"/>
    <a:srgbClr val="00F26D"/>
    <a:srgbClr val="19FF8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94424" autoAdjust="0"/>
  </p:normalViewPr>
  <p:slideViewPr>
    <p:cSldViewPr snapToGrid="0">
      <p:cViewPr>
        <p:scale>
          <a:sx n="113" d="100"/>
          <a:sy n="113" d="100"/>
        </p:scale>
        <p:origin x="-1008" y="6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AA319-2D37-4D5B-978B-0EFACC101C73}" type="datetimeFigureOut">
              <a:rPr lang="zh-TW" altLang="en-US" smtClean="0"/>
              <a:t>2018/3/8</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3FA23-B990-4470-9A76-0E10C2993470}" type="slidenum">
              <a:rPr lang="zh-TW" altLang="en-US" smtClean="0"/>
              <a:t>‹#›</a:t>
            </a:fld>
            <a:endParaRPr lang="zh-TW" altLang="en-US"/>
          </a:p>
        </p:txBody>
      </p:sp>
    </p:spTree>
    <p:extLst>
      <p:ext uri="{BB962C8B-B14F-4D97-AF65-F5344CB8AC3E}">
        <p14:creationId xmlns:p14="http://schemas.microsoft.com/office/powerpoint/2010/main" val="370450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a:t>
            </a:fld>
            <a:endParaRPr lang="zh-TW" altLang="en-US"/>
          </a:p>
        </p:txBody>
      </p:sp>
    </p:spTree>
    <p:extLst>
      <p:ext uri="{BB962C8B-B14F-4D97-AF65-F5344CB8AC3E}">
        <p14:creationId xmlns:p14="http://schemas.microsoft.com/office/powerpoint/2010/main" val="241930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10</a:t>
            </a:fld>
            <a:endParaRPr lang="zh-TW" altLang="en-US"/>
          </a:p>
        </p:txBody>
      </p:sp>
    </p:spTree>
    <p:extLst>
      <p:ext uri="{BB962C8B-B14F-4D97-AF65-F5344CB8AC3E}">
        <p14:creationId xmlns:p14="http://schemas.microsoft.com/office/powerpoint/2010/main" val="360964951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106</a:t>
            </a:fld>
            <a:endParaRPr lang="zh-TW" altLang="en-US"/>
          </a:p>
        </p:txBody>
      </p:sp>
    </p:spTree>
    <p:extLst>
      <p:ext uri="{BB962C8B-B14F-4D97-AF65-F5344CB8AC3E}">
        <p14:creationId xmlns:p14="http://schemas.microsoft.com/office/powerpoint/2010/main" val="114855273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107</a:t>
            </a:fld>
            <a:endParaRPr lang="zh-TW" altLang="en-US"/>
          </a:p>
        </p:txBody>
      </p:sp>
    </p:spTree>
    <p:extLst>
      <p:ext uri="{BB962C8B-B14F-4D97-AF65-F5344CB8AC3E}">
        <p14:creationId xmlns:p14="http://schemas.microsoft.com/office/powerpoint/2010/main" val="23608846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108</a:t>
            </a:fld>
            <a:endParaRPr lang="zh-TW" altLang="en-US"/>
          </a:p>
        </p:txBody>
      </p:sp>
    </p:spTree>
    <p:extLst>
      <p:ext uri="{BB962C8B-B14F-4D97-AF65-F5344CB8AC3E}">
        <p14:creationId xmlns:p14="http://schemas.microsoft.com/office/powerpoint/2010/main" val="138043313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109</a:t>
            </a:fld>
            <a:endParaRPr lang="zh-TW" altLang="en-US"/>
          </a:p>
        </p:txBody>
      </p:sp>
    </p:spTree>
    <p:extLst>
      <p:ext uri="{BB962C8B-B14F-4D97-AF65-F5344CB8AC3E}">
        <p14:creationId xmlns:p14="http://schemas.microsoft.com/office/powerpoint/2010/main" val="2799037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110</a:t>
            </a:fld>
            <a:endParaRPr lang="zh-TW" altLang="en-US"/>
          </a:p>
        </p:txBody>
      </p:sp>
    </p:spTree>
    <p:extLst>
      <p:ext uri="{BB962C8B-B14F-4D97-AF65-F5344CB8AC3E}">
        <p14:creationId xmlns:p14="http://schemas.microsoft.com/office/powerpoint/2010/main" val="39528987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111</a:t>
            </a:fld>
            <a:endParaRPr lang="zh-TW" altLang="en-US"/>
          </a:p>
        </p:txBody>
      </p:sp>
    </p:spTree>
    <p:extLst>
      <p:ext uri="{BB962C8B-B14F-4D97-AF65-F5344CB8AC3E}">
        <p14:creationId xmlns:p14="http://schemas.microsoft.com/office/powerpoint/2010/main" val="17447151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112</a:t>
            </a:fld>
            <a:endParaRPr lang="zh-TW" altLang="en-US"/>
          </a:p>
        </p:txBody>
      </p:sp>
    </p:spTree>
    <p:extLst>
      <p:ext uri="{BB962C8B-B14F-4D97-AF65-F5344CB8AC3E}">
        <p14:creationId xmlns:p14="http://schemas.microsoft.com/office/powerpoint/2010/main" val="119516164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113</a:t>
            </a:fld>
            <a:endParaRPr lang="zh-TW" altLang="en-US"/>
          </a:p>
        </p:txBody>
      </p:sp>
    </p:spTree>
    <p:extLst>
      <p:ext uri="{BB962C8B-B14F-4D97-AF65-F5344CB8AC3E}">
        <p14:creationId xmlns:p14="http://schemas.microsoft.com/office/powerpoint/2010/main" val="27614513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114</a:t>
            </a:fld>
            <a:endParaRPr lang="zh-TW" altLang="en-US"/>
          </a:p>
        </p:txBody>
      </p:sp>
    </p:spTree>
    <p:extLst>
      <p:ext uri="{BB962C8B-B14F-4D97-AF65-F5344CB8AC3E}">
        <p14:creationId xmlns:p14="http://schemas.microsoft.com/office/powerpoint/2010/main" val="392794148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115</a:t>
            </a:fld>
            <a:endParaRPr lang="zh-TW" altLang="en-US"/>
          </a:p>
        </p:txBody>
      </p:sp>
    </p:spTree>
    <p:extLst>
      <p:ext uri="{BB962C8B-B14F-4D97-AF65-F5344CB8AC3E}">
        <p14:creationId xmlns:p14="http://schemas.microsoft.com/office/powerpoint/2010/main" val="1770443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11</a:t>
            </a:fld>
            <a:endParaRPr lang="zh-TW" altLang="en-US"/>
          </a:p>
        </p:txBody>
      </p:sp>
    </p:spTree>
    <p:extLst>
      <p:ext uri="{BB962C8B-B14F-4D97-AF65-F5344CB8AC3E}">
        <p14:creationId xmlns:p14="http://schemas.microsoft.com/office/powerpoint/2010/main" val="40253849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116</a:t>
            </a:fld>
            <a:endParaRPr lang="zh-TW" altLang="en-US"/>
          </a:p>
        </p:txBody>
      </p:sp>
    </p:spTree>
    <p:extLst>
      <p:ext uri="{BB962C8B-B14F-4D97-AF65-F5344CB8AC3E}">
        <p14:creationId xmlns:p14="http://schemas.microsoft.com/office/powerpoint/2010/main" val="132617008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117</a:t>
            </a:fld>
            <a:endParaRPr lang="zh-TW" altLang="en-US"/>
          </a:p>
        </p:txBody>
      </p:sp>
    </p:spTree>
    <p:extLst>
      <p:ext uri="{BB962C8B-B14F-4D97-AF65-F5344CB8AC3E}">
        <p14:creationId xmlns:p14="http://schemas.microsoft.com/office/powerpoint/2010/main" val="36109618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118</a:t>
            </a:fld>
            <a:endParaRPr lang="zh-TW" altLang="en-US"/>
          </a:p>
        </p:txBody>
      </p:sp>
    </p:spTree>
    <p:extLst>
      <p:ext uri="{BB962C8B-B14F-4D97-AF65-F5344CB8AC3E}">
        <p14:creationId xmlns:p14="http://schemas.microsoft.com/office/powerpoint/2010/main" val="1192673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12</a:t>
            </a:fld>
            <a:endParaRPr lang="zh-TW" altLang="en-US"/>
          </a:p>
        </p:txBody>
      </p:sp>
    </p:spTree>
    <p:extLst>
      <p:ext uri="{BB962C8B-B14F-4D97-AF65-F5344CB8AC3E}">
        <p14:creationId xmlns:p14="http://schemas.microsoft.com/office/powerpoint/2010/main" val="56195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13</a:t>
            </a:fld>
            <a:endParaRPr lang="zh-TW" altLang="en-US"/>
          </a:p>
        </p:txBody>
      </p:sp>
    </p:spTree>
    <p:extLst>
      <p:ext uri="{BB962C8B-B14F-4D97-AF65-F5344CB8AC3E}">
        <p14:creationId xmlns:p14="http://schemas.microsoft.com/office/powerpoint/2010/main" val="108445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14</a:t>
            </a:fld>
            <a:endParaRPr lang="zh-TW" altLang="en-US"/>
          </a:p>
        </p:txBody>
      </p:sp>
    </p:spTree>
    <p:extLst>
      <p:ext uri="{BB962C8B-B14F-4D97-AF65-F5344CB8AC3E}">
        <p14:creationId xmlns:p14="http://schemas.microsoft.com/office/powerpoint/2010/main" val="2140391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15</a:t>
            </a:fld>
            <a:endParaRPr lang="zh-TW" altLang="en-US"/>
          </a:p>
        </p:txBody>
      </p:sp>
    </p:spTree>
    <p:extLst>
      <p:ext uri="{BB962C8B-B14F-4D97-AF65-F5344CB8AC3E}">
        <p14:creationId xmlns:p14="http://schemas.microsoft.com/office/powerpoint/2010/main" val="2032787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17</a:t>
            </a:fld>
            <a:endParaRPr lang="zh-TW" altLang="en-US"/>
          </a:p>
        </p:txBody>
      </p:sp>
    </p:spTree>
    <p:extLst>
      <p:ext uri="{BB962C8B-B14F-4D97-AF65-F5344CB8AC3E}">
        <p14:creationId xmlns:p14="http://schemas.microsoft.com/office/powerpoint/2010/main" val="3974082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18</a:t>
            </a:fld>
            <a:endParaRPr lang="zh-TW" altLang="en-US"/>
          </a:p>
        </p:txBody>
      </p:sp>
    </p:spTree>
    <p:extLst>
      <p:ext uri="{BB962C8B-B14F-4D97-AF65-F5344CB8AC3E}">
        <p14:creationId xmlns:p14="http://schemas.microsoft.com/office/powerpoint/2010/main" val="2442449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19</a:t>
            </a:fld>
            <a:endParaRPr lang="zh-TW" altLang="en-US"/>
          </a:p>
        </p:txBody>
      </p:sp>
    </p:spTree>
    <p:extLst>
      <p:ext uri="{BB962C8B-B14F-4D97-AF65-F5344CB8AC3E}">
        <p14:creationId xmlns:p14="http://schemas.microsoft.com/office/powerpoint/2010/main" val="1954287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20</a:t>
            </a:fld>
            <a:endParaRPr lang="zh-TW" altLang="en-US"/>
          </a:p>
        </p:txBody>
      </p:sp>
    </p:spTree>
    <p:extLst>
      <p:ext uri="{BB962C8B-B14F-4D97-AF65-F5344CB8AC3E}">
        <p14:creationId xmlns:p14="http://schemas.microsoft.com/office/powerpoint/2010/main" val="929008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a:t>
            </a:fld>
            <a:endParaRPr lang="zh-TW" altLang="en-US"/>
          </a:p>
        </p:txBody>
      </p:sp>
    </p:spTree>
    <p:extLst>
      <p:ext uri="{BB962C8B-B14F-4D97-AF65-F5344CB8AC3E}">
        <p14:creationId xmlns:p14="http://schemas.microsoft.com/office/powerpoint/2010/main" val="3149872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21</a:t>
            </a:fld>
            <a:endParaRPr lang="zh-TW" altLang="en-US"/>
          </a:p>
        </p:txBody>
      </p:sp>
    </p:spTree>
    <p:extLst>
      <p:ext uri="{BB962C8B-B14F-4D97-AF65-F5344CB8AC3E}">
        <p14:creationId xmlns:p14="http://schemas.microsoft.com/office/powerpoint/2010/main" val="2475537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22</a:t>
            </a:fld>
            <a:endParaRPr lang="zh-TW" altLang="en-US"/>
          </a:p>
        </p:txBody>
      </p:sp>
    </p:spTree>
    <p:extLst>
      <p:ext uri="{BB962C8B-B14F-4D97-AF65-F5344CB8AC3E}">
        <p14:creationId xmlns:p14="http://schemas.microsoft.com/office/powerpoint/2010/main" val="1892329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23</a:t>
            </a:fld>
            <a:endParaRPr lang="zh-TW" altLang="en-US"/>
          </a:p>
        </p:txBody>
      </p:sp>
    </p:spTree>
    <p:extLst>
      <p:ext uri="{BB962C8B-B14F-4D97-AF65-F5344CB8AC3E}">
        <p14:creationId xmlns:p14="http://schemas.microsoft.com/office/powerpoint/2010/main" val="2904112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A</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24</a:t>
            </a:fld>
            <a:endParaRPr lang="zh-TW" altLang="en-US"/>
          </a:p>
        </p:txBody>
      </p:sp>
    </p:spTree>
    <p:extLst>
      <p:ext uri="{BB962C8B-B14F-4D97-AF65-F5344CB8AC3E}">
        <p14:creationId xmlns:p14="http://schemas.microsoft.com/office/powerpoint/2010/main" val="1980374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25</a:t>
            </a:fld>
            <a:endParaRPr lang="zh-TW" altLang="en-US"/>
          </a:p>
        </p:txBody>
      </p:sp>
    </p:spTree>
    <p:extLst>
      <p:ext uri="{BB962C8B-B14F-4D97-AF65-F5344CB8AC3E}">
        <p14:creationId xmlns:p14="http://schemas.microsoft.com/office/powerpoint/2010/main" val="728079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26</a:t>
            </a:fld>
            <a:endParaRPr lang="zh-TW" altLang="en-US"/>
          </a:p>
        </p:txBody>
      </p:sp>
    </p:spTree>
    <p:extLst>
      <p:ext uri="{BB962C8B-B14F-4D97-AF65-F5344CB8AC3E}">
        <p14:creationId xmlns:p14="http://schemas.microsoft.com/office/powerpoint/2010/main" val="4273762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27</a:t>
            </a:fld>
            <a:endParaRPr lang="zh-TW" altLang="en-US"/>
          </a:p>
        </p:txBody>
      </p:sp>
    </p:spTree>
    <p:extLst>
      <p:ext uri="{BB962C8B-B14F-4D97-AF65-F5344CB8AC3E}">
        <p14:creationId xmlns:p14="http://schemas.microsoft.com/office/powerpoint/2010/main" val="3138763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28</a:t>
            </a:fld>
            <a:endParaRPr lang="zh-TW" altLang="en-US"/>
          </a:p>
        </p:txBody>
      </p:sp>
    </p:spTree>
    <p:extLst>
      <p:ext uri="{BB962C8B-B14F-4D97-AF65-F5344CB8AC3E}">
        <p14:creationId xmlns:p14="http://schemas.microsoft.com/office/powerpoint/2010/main" val="4227087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29</a:t>
            </a:fld>
            <a:endParaRPr lang="zh-TW" altLang="en-US"/>
          </a:p>
        </p:txBody>
      </p:sp>
    </p:spTree>
    <p:extLst>
      <p:ext uri="{BB962C8B-B14F-4D97-AF65-F5344CB8AC3E}">
        <p14:creationId xmlns:p14="http://schemas.microsoft.com/office/powerpoint/2010/main" val="317588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30</a:t>
            </a:fld>
            <a:endParaRPr lang="zh-TW" altLang="en-US"/>
          </a:p>
        </p:txBody>
      </p:sp>
    </p:spTree>
    <p:extLst>
      <p:ext uri="{BB962C8B-B14F-4D97-AF65-F5344CB8AC3E}">
        <p14:creationId xmlns:p14="http://schemas.microsoft.com/office/powerpoint/2010/main" val="2946939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a:t>
            </a:fld>
            <a:endParaRPr lang="zh-TW" altLang="en-US"/>
          </a:p>
        </p:txBody>
      </p:sp>
    </p:spTree>
    <p:extLst>
      <p:ext uri="{BB962C8B-B14F-4D97-AF65-F5344CB8AC3E}">
        <p14:creationId xmlns:p14="http://schemas.microsoft.com/office/powerpoint/2010/main" val="817420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31</a:t>
            </a:fld>
            <a:endParaRPr lang="zh-TW" altLang="en-US"/>
          </a:p>
        </p:txBody>
      </p:sp>
    </p:spTree>
    <p:extLst>
      <p:ext uri="{BB962C8B-B14F-4D97-AF65-F5344CB8AC3E}">
        <p14:creationId xmlns:p14="http://schemas.microsoft.com/office/powerpoint/2010/main" val="3409053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A</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32</a:t>
            </a:fld>
            <a:endParaRPr lang="zh-TW" altLang="en-US"/>
          </a:p>
        </p:txBody>
      </p:sp>
    </p:spTree>
    <p:extLst>
      <p:ext uri="{BB962C8B-B14F-4D97-AF65-F5344CB8AC3E}">
        <p14:creationId xmlns:p14="http://schemas.microsoft.com/office/powerpoint/2010/main" val="1677842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33</a:t>
            </a:fld>
            <a:endParaRPr lang="zh-TW" altLang="en-US"/>
          </a:p>
        </p:txBody>
      </p:sp>
    </p:spTree>
    <p:extLst>
      <p:ext uri="{BB962C8B-B14F-4D97-AF65-F5344CB8AC3E}">
        <p14:creationId xmlns:p14="http://schemas.microsoft.com/office/powerpoint/2010/main" val="2420917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34</a:t>
            </a:fld>
            <a:endParaRPr lang="zh-TW" altLang="en-US"/>
          </a:p>
        </p:txBody>
      </p:sp>
    </p:spTree>
    <p:extLst>
      <p:ext uri="{BB962C8B-B14F-4D97-AF65-F5344CB8AC3E}">
        <p14:creationId xmlns:p14="http://schemas.microsoft.com/office/powerpoint/2010/main" val="41141659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35</a:t>
            </a:fld>
            <a:endParaRPr lang="zh-TW" altLang="en-US"/>
          </a:p>
        </p:txBody>
      </p:sp>
    </p:spTree>
    <p:extLst>
      <p:ext uri="{BB962C8B-B14F-4D97-AF65-F5344CB8AC3E}">
        <p14:creationId xmlns:p14="http://schemas.microsoft.com/office/powerpoint/2010/main" val="1180772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36</a:t>
            </a:fld>
            <a:endParaRPr lang="zh-TW" altLang="en-US"/>
          </a:p>
        </p:txBody>
      </p:sp>
    </p:spTree>
    <p:extLst>
      <p:ext uri="{BB962C8B-B14F-4D97-AF65-F5344CB8AC3E}">
        <p14:creationId xmlns:p14="http://schemas.microsoft.com/office/powerpoint/2010/main" val="3793981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37</a:t>
            </a:fld>
            <a:endParaRPr lang="zh-TW" altLang="en-US"/>
          </a:p>
        </p:txBody>
      </p:sp>
    </p:spTree>
    <p:extLst>
      <p:ext uri="{BB962C8B-B14F-4D97-AF65-F5344CB8AC3E}">
        <p14:creationId xmlns:p14="http://schemas.microsoft.com/office/powerpoint/2010/main" val="3642451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38</a:t>
            </a:fld>
            <a:endParaRPr lang="zh-TW" altLang="en-US"/>
          </a:p>
        </p:txBody>
      </p:sp>
    </p:spTree>
    <p:extLst>
      <p:ext uri="{BB962C8B-B14F-4D97-AF65-F5344CB8AC3E}">
        <p14:creationId xmlns:p14="http://schemas.microsoft.com/office/powerpoint/2010/main" val="37820981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39</a:t>
            </a:fld>
            <a:endParaRPr lang="zh-TW" altLang="en-US"/>
          </a:p>
        </p:txBody>
      </p:sp>
    </p:spTree>
    <p:extLst>
      <p:ext uri="{BB962C8B-B14F-4D97-AF65-F5344CB8AC3E}">
        <p14:creationId xmlns:p14="http://schemas.microsoft.com/office/powerpoint/2010/main" val="42430582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40</a:t>
            </a:fld>
            <a:endParaRPr lang="zh-TW" altLang="en-US"/>
          </a:p>
        </p:txBody>
      </p:sp>
    </p:spTree>
    <p:extLst>
      <p:ext uri="{BB962C8B-B14F-4D97-AF65-F5344CB8AC3E}">
        <p14:creationId xmlns:p14="http://schemas.microsoft.com/office/powerpoint/2010/main" val="3328569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a:t>
            </a:fld>
            <a:endParaRPr lang="zh-TW" altLang="en-US"/>
          </a:p>
        </p:txBody>
      </p:sp>
    </p:spTree>
    <p:extLst>
      <p:ext uri="{BB962C8B-B14F-4D97-AF65-F5344CB8AC3E}">
        <p14:creationId xmlns:p14="http://schemas.microsoft.com/office/powerpoint/2010/main" val="6049809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B</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41</a:t>
            </a:fld>
            <a:endParaRPr lang="zh-TW" altLang="en-US"/>
          </a:p>
        </p:txBody>
      </p:sp>
    </p:spTree>
    <p:extLst>
      <p:ext uri="{BB962C8B-B14F-4D97-AF65-F5344CB8AC3E}">
        <p14:creationId xmlns:p14="http://schemas.microsoft.com/office/powerpoint/2010/main" val="33632852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42</a:t>
            </a:fld>
            <a:endParaRPr lang="zh-TW" altLang="en-US"/>
          </a:p>
        </p:txBody>
      </p:sp>
    </p:spTree>
    <p:extLst>
      <p:ext uri="{BB962C8B-B14F-4D97-AF65-F5344CB8AC3E}">
        <p14:creationId xmlns:p14="http://schemas.microsoft.com/office/powerpoint/2010/main" val="8386500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43</a:t>
            </a:fld>
            <a:endParaRPr lang="zh-TW" altLang="en-US"/>
          </a:p>
        </p:txBody>
      </p:sp>
    </p:spTree>
    <p:extLst>
      <p:ext uri="{BB962C8B-B14F-4D97-AF65-F5344CB8AC3E}">
        <p14:creationId xmlns:p14="http://schemas.microsoft.com/office/powerpoint/2010/main" val="965039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44</a:t>
            </a:fld>
            <a:endParaRPr lang="zh-TW" altLang="en-US"/>
          </a:p>
        </p:txBody>
      </p:sp>
    </p:spTree>
    <p:extLst>
      <p:ext uri="{BB962C8B-B14F-4D97-AF65-F5344CB8AC3E}">
        <p14:creationId xmlns:p14="http://schemas.microsoft.com/office/powerpoint/2010/main" val="19169550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45</a:t>
            </a:fld>
            <a:endParaRPr lang="zh-TW" altLang="en-US"/>
          </a:p>
        </p:txBody>
      </p:sp>
    </p:spTree>
    <p:extLst>
      <p:ext uri="{BB962C8B-B14F-4D97-AF65-F5344CB8AC3E}">
        <p14:creationId xmlns:p14="http://schemas.microsoft.com/office/powerpoint/2010/main" val="24428738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46</a:t>
            </a:fld>
            <a:endParaRPr lang="zh-TW" altLang="en-US"/>
          </a:p>
        </p:txBody>
      </p:sp>
    </p:spTree>
    <p:extLst>
      <p:ext uri="{BB962C8B-B14F-4D97-AF65-F5344CB8AC3E}">
        <p14:creationId xmlns:p14="http://schemas.microsoft.com/office/powerpoint/2010/main" val="2851243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47</a:t>
            </a:fld>
            <a:endParaRPr lang="zh-TW" altLang="en-US"/>
          </a:p>
        </p:txBody>
      </p:sp>
    </p:spTree>
    <p:extLst>
      <p:ext uri="{BB962C8B-B14F-4D97-AF65-F5344CB8AC3E}">
        <p14:creationId xmlns:p14="http://schemas.microsoft.com/office/powerpoint/2010/main" val="22594026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48</a:t>
            </a:fld>
            <a:endParaRPr lang="zh-TW" altLang="en-US"/>
          </a:p>
        </p:txBody>
      </p:sp>
    </p:spTree>
    <p:extLst>
      <p:ext uri="{BB962C8B-B14F-4D97-AF65-F5344CB8AC3E}">
        <p14:creationId xmlns:p14="http://schemas.microsoft.com/office/powerpoint/2010/main" val="14556195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49</a:t>
            </a:fld>
            <a:endParaRPr lang="zh-TW" altLang="en-US"/>
          </a:p>
        </p:txBody>
      </p:sp>
    </p:spTree>
    <p:extLst>
      <p:ext uri="{BB962C8B-B14F-4D97-AF65-F5344CB8AC3E}">
        <p14:creationId xmlns:p14="http://schemas.microsoft.com/office/powerpoint/2010/main" val="26882953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50</a:t>
            </a:fld>
            <a:endParaRPr lang="zh-TW" altLang="en-US"/>
          </a:p>
        </p:txBody>
      </p:sp>
    </p:spTree>
    <p:extLst>
      <p:ext uri="{BB962C8B-B14F-4D97-AF65-F5344CB8AC3E}">
        <p14:creationId xmlns:p14="http://schemas.microsoft.com/office/powerpoint/2010/main" val="373515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A</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solidFill>
                  <a:prstClr val="black"/>
                </a:solidFill>
              </a:rPr>
              <a:pPr/>
              <a:t>5</a:t>
            </a:fld>
            <a:endParaRPr lang="zh-TW" altLang="en-US">
              <a:solidFill>
                <a:prstClr val="black"/>
              </a:solidFill>
            </a:endParaRPr>
          </a:p>
        </p:txBody>
      </p:sp>
    </p:spTree>
    <p:extLst>
      <p:ext uri="{BB962C8B-B14F-4D97-AF65-F5344CB8AC3E}">
        <p14:creationId xmlns:p14="http://schemas.microsoft.com/office/powerpoint/2010/main" val="2586127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51</a:t>
            </a:fld>
            <a:endParaRPr lang="zh-TW" altLang="en-US"/>
          </a:p>
        </p:txBody>
      </p:sp>
    </p:spTree>
    <p:extLst>
      <p:ext uri="{BB962C8B-B14F-4D97-AF65-F5344CB8AC3E}">
        <p14:creationId xmlns:p14="http://schemas.microsoft.com/office/powerpoint/2010/main" val="28895046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53</a:t>
            </a:fld>
            <a:endParaRPr lang="zh-TW" altLang="en-US"/>
          </a:p>
        </p:txBody>
      </p:sp>
    </p:spTree>
    <p:extLst>
      <p:ext uri="{BB962C8B-B14F-4D97-AF65-F5344CB8AC3E}">
        <p14:creationId xmlns:p14="http://schemas.microsoft.com/office/powerpoint/2010/main" val="461115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54</a:t>
            </a:fld>
            <a:endParaRPr lang="zh-TW" altLang="en-US"/>
          </a:p>
        </p:txBody>
      </p:sp>
    </p:spTree>
    <p:extLst>
      <p:ext uri="{BB962C8B-B14F-4D97-AF65-F5344CB8AC3E}">
        <p14:creationId xmlns:p14="http://schemas.microsoft.com/office/powerpoint/2010/main" val="30659595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55</a:t>
            </a:fld>
            <a:endParaRPr lang="zh-TW" altLang="en-US"/>
          </a:p>
        </p:txBody>
      </p:sp>
    </p:spTree>
    <p:extLst>
      <p:ext uri="{BB962C8B-B14F-4D97-AF65-F5344CB8AC3E}">
        <p14:creationId xmlns:p14="http://schemas.microsoft.com/office/powerpoint/2010/main" val="10533101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56</a:t>
            </a:fld>
            <a:endParaRPr lang="zh-TW" altLang="en-US"/>
          </a:p>
        </p:txBody>
      </p:sp>
    </p:spTree>
    <p:extLst>
      <p:ext uri="{BB962C8B-B14F-4D97-AF65-F5344CB8AC3E}">
        <p14:creationId xmlns:p14="http://schemas.microsoft.com/office/powerpoint/2010/main" val="7981019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57</a:t>
            </a:fld>
            <a:endParaRPr lang="zh-TW" altLang="en-US"/>
          </a:p>
        </p:txBody>
      </p:sp>
    </p:spTree>
    <p:extLst>
      <p:ext uri="{BB962C8B-B14F-4D97-AF65-F5344CB8AC3E}">
        <p14:creationId xmlns:p14="http://schemas.microsoft.com/office/powerpoint/2010/main" val="21204671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58</a:t>
            </a:fld>
            <a:endParaRPr lang="zh-TW" altLang="en-US"/>
          </a:p>
        </p:txBody>
      </p:sp>
    </p:spTree>
    <p:extLst>
      <p:ext uri="{BB962C8B-B14F-4D97-AF65-F5344CB8AC3E}">
        <p14:creationId xmlns:p14="http://schemas.microsoft.com/office/powerpoint/2010/main" val="27697510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59</a:t>
            </a:fld>
            <a:endParaRPr lang="zh-TW" altLang="en-US"/>
          </a:p>
        </p:txBody>
      </p:sp>
    </p:spTree>
    <p:extLst>
      <p:ext uri="{BB962C8B-B14F-4D97-AF65-F5344CB8AC3E}">
        <p14:creationId xmlns:p14="http://schemas.microsoft.com/office/powerpoint/2010/main" val="34437619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60</a:t>
            </a:fld>
            <a:endParaRPr lang="zh-TW" altLang="en-US"/>
          </a:p>
        </p:txBody>
      </p:sp>
    </p:spTree>
    <p:extLst>
      <p:ext uri="{BB962C8B-B14F-4D97-AF65-F5344CB8AC3E}">
        <p14:creationId xmlns:p14="http://schemas.microsoft.com/office/powerpoint/2010/main" val="12178232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63</a:t>
            </a:fld>
            <a:endParaRPr lang="zh-TW" altLang="en-US"/>
          </a:p>
        </p:txBody>
      </p:sp>
    </p:spTree>
    <p:extLst>
      <p:ext uri="{BB962C8B-B14F-4D97-AF65-F5344CB8AC3E}">
        <p14:creationId xmlns:p14="http://schemas.microsoft.com/office/powerpoint/2010/main" val="2869168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6</a:t>
            </a:fld>
            <a:endParaRPr lang="zh-TW" altLang="en-US"/>
          </a:p>
        </p:txBody>
      </p:sp>
    </p:spTree>
    <p:extLst>
      <p:ext uri="{BB962C8B-B14F-4D97-AF65-F5344CB8AC3E}">
        <p14:creationId xmlns:p14="http://schemas.microsoft.com/office/powerpoint/2010/main" val="30779687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64</a:t>
            </a:fld>
            <a:endParaRPr lang="zh-TW" altLang="en-US"/>
          </a:p>
        </p:txBody>
      </p:sp>
    </p:spTree>
    <p:extLst>
      <p:ext uri="{BB962C8B-B14F-4D97-AF65-F5344CB8AC3E}">
        <p14:creationId xmlns:p14="http://schemas.microsoft.com/office/powerpoint/2010/main" val="4531829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65</a:t>
            </a:fld>
            <a:endParaRPr lang="zh-TW" altLang="en-US"/>
          </a:p>
        </p:txBody>
      </p:sp>
    </p:spTree>
    <p:extLst>
      <p:ext uri="{BB962C8B-B14F-4D97-AF65-F5344CB8AC3E}">
        <p14:creationId xmlns:p14="http://schemas.microsoft.com/office/powerpoint/2010/main" val="39829574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B</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66</a:t>
            </a:fld>
            <a:endParaRPr lang="zh-TW" altLang="en-US"/>
          </a:p>
        </p:txBody>
      </p:sp>
    </p:spTree>
    <p:extLst>
      <p:ext uri="{BB962C8B-B14F-4D97-AF65-F5344CB8AC3E}">
        <p14:creationId xmlns:p14="http://schemas.microsoft.com/office/powerpoint/2010/main" val="12686369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67</a:t>
            </a:fld>
            <a:endParaRPr lang="zh-TW" altLang="en-US"/>
          </a:p>
        </p:txBody>
      </p:sp>
    </p:spTree>
    <p:extLst>
      <p:ext uri="{BB962C8B-B14F-4D97-AF65-F5344CB8AC3E}">
        <p14:creationId xmlns:p14="http://schemas.microsoft.com/office/powerpoint/2010/main" val="34995004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68</a:t>
            </a:fld>
            <a:endParaRPr lang="zh-TW" altLang="en-US"/>
          </a:p>
        </p:txBody>
      </p:sp>
    </p:spTree>
    <p:extLst>
      <p:ext uri="{BB962C8B-B14F-4D97-AF65-F5344CB8AC3E}">
        <p14:creationId xmlns:p14="http://schemas.microsoft.com/office/powerpoint/2010/main" val="3598487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A</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69</a:t>
            </a:fld>
            <a:endParaRPr lang="zh-TW" altLang="en-US"/>
          </a:p>
        </p:txBody>
      </p:sp>
    </p:spTree>
    <p:extLst>
      <p:ext uri="{BB962C8B-B14F-4D97-AF65-F5344CB8AC3E}">
        <p14:creationId xmlns:p14="http://schemas.microsoft.com/office/powerpoint/2010/main" val="19001500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70</a:t>
            </a:fld>
            <a:endParaRPr lang="zh-TW" altLang="en-US"/>
          </a:p>
        </p:txBody>
      </p:sp>
    </p:spTree>
    <p:extLst>
      <p:ext uri="{BB962C8B-B14F-4D97-AF65-F5344CB8AC3E}">
        <p14:creationId xmlns:p14="http://schemas.microsoft.com/office/powerpoint/2010/main" val="35803128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71</a:t>
            </a:fld>
            <a:endParaRPr lang="zh-TW" altLang="en-US"/>
          </a:p>
        </p:txBody>
      </p:sp>
    </p:spTree>
    <p:extLst>
      <p:ext uri="{BB962C8B-B14F-4D97-AF65-F5344CB8AC3E}">
        <p14:creationId xmlns:p14="http://schemas.microsoft.com/office/powerpoint/2010/main" val="3598487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73</a:t>
            </a:fld>
            <a:endParaRPr lang="zh-TW" altLang="en-US"/>
          </a:p>
        </p:txBody>
      </p:sp>
    </p:spTree>
    <p:extLst>
      <p:ext uri="{BB962C8B-B14F-4D97-AF65-F5344CB8AC3E}">
        <p14:creationId xmlns:p14="http://schemas.microsoft.com/office/powerpoint/2010/main" val="26879001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74</a:t>
            </a:fld>
            <a:endParaRPr lang="zh-TW" altLang="en-US"/>
          </a:p>
        </p:txBody>
      </p:sp>
    </p:spTree>
    <p:extLst>
      <p:ext uri="{BB962C8B-B14F-4D97-AF65-F5344CB8AC3E}">
        <p14:creationId xmlns:p14="http://schemas.microsoft.com/office/powerpoint/2010/main" val="1484740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7</a:t>
            </a:fld>
            <a:endParaRPr lang="zh-TW" altLang="en-US"/>
          </a:p>
        </p:txBody>
      </p:sp>
    </p:spTree>
    <p:extLst>
      <p:ext uri="{BB962C8B-B14F-4D97-AF65-F5344CB8AC3E}">
        <p14:creationId xmlns:p14="http://schemas.microsoft.com/office/powerpoint/2010/main" val="38817080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75</a:t>
            </a:fld>
            <a:endParaRPr lang="zh-TW" altLang="en-US"/>
          </a:p>
        </p:txBody>
      </p:sp>
    </p:spTree>
    <p:extLst>
      <p:ext uri="{BB962C8B-B14F-4D97-AF65-F5344CB8AC3E}">
        <p14:creationId xmlns:p14="http://schemas.microsoft.com/office/powerpoint/2010/main" val="16331414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A</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76</a:t>
            </a:fld>
            <a:endParaRPr lang="zh-TW" altLang="en-US"/>
          </a:p>
        </p:txBody>
      </p:sp>
    </p:spTree>
    <p:extLst>
      <p:ext uri="{BB962C8B-B14F-4D97-AF65-F5344CB8AC3E}">
        <p14:creationId xmlns:p14="http://schemas.microsoft.com/office/powerpoint/2010/main" val="36896823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A</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77</a:t>
            </a:fld>
            <a:endParaRPr lang="zh-TW" altLang="en-US"/>
          </a:p>
        </p:txBody>
      </p:sp>
    </p:spTree>
    <p:extLst>
      <p:ext uri="{BB962C8B-B14F-4D97-AF65-F5344CB8AC3E}">
        <p14:creationId xmlns:p14="http://schemas.microsoft.com/office/powerpoint/2010/main" val="31489320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78</a:t>
            </a:fld>
            <a:endParaRPr lang="zh-TW" altLang="en-US"/>
          </a:p>
        </p:txBody>
      </p:sp>
    </p:spTree>
    <p:extLst>
      <p:ext uri="{BB962C8B-B14F-4D97-AF65-F5344CB8AC3E}">
        <p14:creationId xmlns:p14="http://schemas.microsoft.com/office/powerpoint/2010/main" val="22889541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79</a:t>
            </a:fld>
            <a:endParaRPr lang="zh-TW" altLang="en-US"/>
          </a:p>
        </p:txBody>
      </p:sp>
    </p:spTree>
    <p:extLst>
      <p:ext uri="{BB962C8B-B14F-4D97-AF65-F5344CB8AC3E}">
        <p14:creationId xmlns:p14="http://schemas.microsoft.com/office/powerpoint/2010/main" val="27144759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80</a:t>
            </a:fld>
            <a:endParaRPr lang="zh-TW" altLang="en-US"/>
          </a:p>
        </p:txBody>
      </p:sp>
    </p:spTree>
    <p:extLst>
      <p:ext uri="{BB962C8B-B14F-4D97-AF65-F5344CB8AC3E}">
        <p14:creationId xmlns:p14="http://schemas.microsoft.com/office/powerpoint/2010/main" val="24909401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81</a:t>
            </a:fld>
            <a:endParaRPr lang="zh-TW" altLang="en-US"/>
          </a:p>
        </p:txBody>
      </p:sp>
    </p:spTree>
    <p:extLst>
      <p:ext uri="{BB962C8B-B14F-4D97-AF65-F5344CB8AC3E}">
        <p14:creationId xmlns:p14="http://schemas.microsoft.com/office/powerpoint/2010/main" val="24760692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82</a:t>
            </a:fld>
            <a:endParaRPr lang="zh-TW" altLang="en-US"/>
          </a:p>
        </p:txBody>
      </p:sp>
    </p:spTree>
    <p:extLst>
      <p:ext uri="{BB962C8B-B14F-4D97-AF65-F5344CB8AC3E}">
        <p14:creationId xmlns:p14="http://schemas.microsoft.com/office/powerpoint/2010/main" val="35710673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83</a:t>
            </a:fld>
            <a:endParaRPr lang="zh-TW" altLang="en-US"/>
          </a:p>
        </p:txBody>
      </p:sp>
    </p:spTree>
    <p:extLst>
      <p:ext uri="{BB962C8B-B14F-4D97-AF65-F5344CB8AC3E}">
        <p14:creationId xmlns:p14="http://schemas.microsoft.com/office/powerpoint/2010/main" val="781112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84</a:t>
            </a:fld>
            <a:endParaRPr lang="zh-TW" altLang="en-US"/>
          </a:p>
        </p:txBody>
      </p:sp>
    </p:spTree>
    <p:extLst>
      <p:ext uri="{BB962C8B-B14F-4D97-AF65-F5344CB8AC3E}">
        <p14:creationId xmlns:p14="http://schemas.microsoft.com/office/powerpoint/2010/main" val="2962232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8</a:t>
            </a:fld>
            <a:endParaRPr lang="zh-TW" altLang="en-US"/>
          </a:p>
        </p:txBody>
      </p:sp>
    </p:spTree>
    <p:extLst>
      <p:ext uri="{BB962C8B-B14F-4D97-AF65-F5344CB8AC3E}">
        <p14:creationId xmlns:p14="http://schemas.microsoft.com/office/powerpoint/2010/main" val="14363523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B</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85</a:t>
            </a:fld>
            <a:endParaRPr lang="zh-TW" altLang="en-US"/>
          </a:p>
        </p:txBody>
      </p:sp>
    </p:spTree>
    <p:extLst>
      <p:ext uri="{BB962C8B-B14F-4D97-AF65-F5344CB8AC3E}">
        <p14:creationId xmlns:p14="http://schemas.microsoft.com/office/powerpoint/2010/main" val="35040135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86</a:t>
            </a:fld>
            <a:endParaRPr lang="zh-TW" altLang="en-US"/>
          </a:p>
        </p:txBody>
      </p:sp>
    </p:spTree>
    <p:extLst>
      <p:ext uri="{BB962C8B-B14F-4D97-AF65-F5344CB8AC3E}">
        <p14:creationId xmlns:p14="http://schemas.microsoft.com/office/powerpoint/2010/main" val="21881716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87</a:t>
            </a:fld>
            <a:endParaRPr lang="zh-TW" altLang="en-US"/>
          </a:p>
        </p:txBody>
      </p:sp>
    </p:spTree>
    <p:extLst>
      <p:ext uri="{BB962C8B-B14F-4D97-AF65-F5344CB8AC3E}">
        <p14:creationId xmlns:p14="http://schemas.microsoft.com/office/powerpoint/2010/main" val="38838022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88</a:t>
            </a:fld>
            <a:endParaRPr lang="zh-TW" altLang="en-US"/>
          </a:p>
        </p:txBody>
      </p:sp>
    </p:spTree>
    <p:extLst>
      <p:ext uri="{BB962C8B-B14F-4D97-AF65-F5344CB8AC3E}">
        <p14:creationId xmlns:p14="http://schemas.microsoft.com/office/powerpoint/2010/main" val="8669179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89</a:t>
            </a:fld>
            <a:endParaRPr lang="zh-TW" altLang="en-US"/>
          </a:p>
        </p:txBody>
      </p:sp>
    </p:spTree>
    <p:extLst>
      <p:ext uri="{BB962C8B-B14F-4D97-AF65-F5344CB8AC3E}">
        <p14:creationId xmlns:p14="http://schemas.microsoft.com/office/powerpoint/2010/main" val="11088297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90</a:t>
            </a:fld>
            <a:endParaRPr lang="zh-TW" altLang="en-US"/>
          </a:p>
        </p:txBody>
      </p:sp>
    </p:spTree>
    <p:extLst>
      <p:ext uri="{BB962C8B-B14F-4D97-AF65-F5344CB8AC3E}">
        <p14:creationId xmlns:p14="http://schemas.microsoft.com/office/powerpoint/2010/main" val="22100309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A</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91</a:t>
            </a:fld>
            <a:endParaRPr lang="zh-TW" altLang="en-US"/>
          </a:p>
        </p:txBody>
      </p:sp>
    </p:spTree>
    <p:extLst>
      <p:ext uri="{BB962C8B-B14F-4D97-AF65-F5344CB8AC3E}">
        <p14:creationId xmlns:p14="http://schemas.microsoft.com/office/powerpoint/2010/main" val="25625826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92</a:t>
            </a:fld>
            <a:endParaRPr lang="zh-TW" altLang="en-US"/>
          </a:p>
        </p:txBody>
      </p:sp>
    </p:spTree>
    <p:extLst>
      <p:ext uri="{BB962C8B-B14F-4D97-AF65-F5344CB8AC3E}">
        <p14:creationId xmlns:p14="http://schemas.microsoft.com/office/powerpoint/2010/main" val="12680029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93</a:t>
            </a:fld>
            <a:endParaRPr lang="zh-TW" altLang="en-US"/>
          </a:p>
        </p:txBody>
      </p:sp>
    </p:spTree>
    <p:extLst>
      <p:ext uri="{BB962C8B-B14F-4D97-AF65-F5344CB8AC3E}">
        <p14:creationId xmlns:p14="http://schemas.microsoft.com/office/powerpoint/2010/main" val="38840891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94</a:t>
            </a:fld>
            <a:endParaRPr lang="zh-TW" altLang="en-US"/>
          </a:p>
        </p:txBody>
      </p:sp>
    </p:spTree>
    <p:extLst>
      <p:ext uri="{BB962C8B-B14F-4D97-AF65-F5344CB8AC3E}">
        <p14:creationId xmlns:p14="http://schemas.microsoft.com/office/powerpoint/2010/main" val="490985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9</a:t>
            </a:fld>
            <a:endParaRPr lang="zh-TW" altLang="en-US"/>
          </a:p>
        </p:txBody>
      </p:sp>
    </p:spTree>
    <p:extLst>
      <p:ext uri="{BB962C8B-B14F-4D97-AF65-F5344CB8AC3E}">
        <p14:creationId xmlns:p14="http://schemas.microsoft.com/office/powerpoint/2010/main" val="5614577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95</a:t>
            </a:fld>
            <a:endParaRPr lang="zh-TW" altLang="en-US"/>
          </a:p>
        </p:txBody>
      </p:sp>
    </p:spTree>
    <p:extLst>
      <p:ext uri="{BB962C8B-B14F-4D97-AF65-F5344CB8AC3E}">
        <p14:creationId xmlns:p14="http://schemas.microsoft.com/office/powerpoint/2010/main" val="22255512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97</a:t>
            </a:fld>
            <a:endParaRPr lang="zh-TW" altLang="en-US"/>
          </a:p>
        </p:txBody>
      </p:sp>
    </p:spTree>
    <p:extLst>
      <p:ext uri="{BB962C8B-B14F-4D97-AF65-F5344CB8AC3E}">
        <p14:creationId xmlns:p14="http://schemas.microsoft.com/office/powerpoint/2010/main" val="27753527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98</a:t>
            </a:fld>
            <a:endParaRPr lang="zh-TW" altLang="en-US"/>
          </a:p>
        </p:txBody>
      </p:sp>
    </p:spTree>
    <p:extLst>
      <p:ext uri="{BB962C8B-B14F-4D97-AF65-F5344CB8AC3E}">
        <p14:creationId xmlns:p14="http://schemas.microsoft.com/office/powerpoint/2010/main" val="13201047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99</a:t>
            </a:fld>
            <a:endParaRPr lang="zh-TW" altLang="en-US"/>
          </a:p>
        </p:txBody>
      </p:sp>
    </p:spTree>
    <p:extLst>
      <p:ext uri="{BB962C8B-B14F-4D97-AF65-F5344CB8AC3E}">
        <p14:creationId xmlns:p14="http://schemas.microsoft.com/office/powerpoint/2010/main" val="18764482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100</a:t>
            </a:fld>
            <a:endParaRPr lang="zh-TW" altLang="en-US"/>
          </a:p>
        </p:txBody>
      </p:sp>
    </p:spTree>
    <p:extLst>
      <p:ext uri="{BB962C8B-B14F-4D97-AF65-F5344CB8AC3E}">
        <p14:creationId xmlns:p14="http://schemas.microsoft.com/office/powerpoint/2010/main" val="22999308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101</a:t>
            </a:fld>
            <a:endParaRPr lang="zh-TW" altLang="en-US"/>
          </a:p>
        </p:txBody>
      </p:sp>
    </p:spTree>
    <p:extLst>
      <p:ext uri="{BB962C8B-B14F-4D97-AF65-F5344CB8AC3E}">
        <p14:creationId xmlns:p14="http://schemas.microsoft.com/office/powerpoint/2010/main" val="3181189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102</a:t>
            </a:fld>
            <a:endParaRPr lang="zh-TW" altLang="en-US"/>
          </a:p>
        </p:txBody>
      </p:sp>
    </p:spTree>
    <p:extLst>
      <p:ext uri="{BB962C8B-B14F-4D97-AF65-F5344CB8AC3E}">
        <p14:creationId xmlns:p14="http://schemas.microsoft.com/office/powerpoint/2010/main" val="34485674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103</a:t>
            </a:fld>
            <a:endParaRPr lang="zh-TW" altLang="en-US"/>
          </a:p>
        </p:txBody>
      </p:sp>
    </p:spTree>
    <p:extLst>
      <p:ext uri="{BB962C8B-B14F-4D97-AF65-F5344CB8AC3E}">
        <p14:creationId xmlns:p14="http://schemas.microsoft.com/office/powerpoint/2010/main" val="5101372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104</a:t>
            </a:fld>
            <a:endParaRPr lang="zh-TW" altLang="en-US"/>
          </a:p>
        </p:txBody>
      </p:sp>
    </p:spTree>
    <p:extLst>
      <p:ext uri="{BB962C8B-B14F-4D97-AF65-F5344CB8AC3E}">
        <p14:creationId xmlns:p14="http://schemas.microsoft.com/office/powerpoint/2010/main" val="24799856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105</a:t>
            </a:fld>
            <a:endParaRPr lang="zh-TW" altLang="en-US"/>
          </a:p>
        </p:txBody>
      </p:sp>
    </p:spTree>
    <p:extLst>
      <p:ext uri="{BB962C8B-B14F-4D97-AF65-F5344CB8AC3E}">
        <p14:creationId xmlns:p14="http://schemas.microsoft.com/office/powerpoint/2010/main" val="31440571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4" name="矩形 23"/>
          <p:cNvSpPr/>
          <p:nvPr userDrawn="1"/>
        </p:nvSpPr>
        <p:spPr>
          <a:xfrm flipH="1" flipV="1">
            <a:off x="0" y="6274820"/>
            <a:ext cx="6489700" cy="61909"/>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14"/>
          <p:cNvSpPr/>
          <p:nvPr userDrawn="1"/>
        </p:nvSpPr>
        <p:spPr>
          <a:xfrm>
            <a:off x="0" y="1522771"/>
            <a:ext cx="9144000" cy="1987191"/>
          </a:xfrm>
          <a:custGeom>
            <a:avLst/>
            <a:gdLst>
              <a:gd name="connsiteX0" fmla="*/ 0 w 9144000"/>
              <a:gd name="connsiteY0" fmla="*/ 0 h 1987191"/>
              <a:gd name="connsiteX1" fmla="*/ 698800 w 9144000"/>
              <a:gd name="connsiteY1" fmla="*/ 0 h 1987191"/>
              <a:gd name="connsiteX2" fmla="*/ 202002 w 9144000"/>
              <a:gd name="connsiteY2" fmla="*/ 1987190 h 1987191"/>
              <a:gd name="connsiteX3" fmla="*/ 2273297 w 9144000"/>
              <a:gd name="connsiteY3" fmla="*/ 1987190 h 1987191"/>
              <a:gd name="connsiteX4" fmla="*/ 2770094 w 9144000"/>
              <a:gd name="connsiteY4" fmla="*/ 0 h 1987191"/>
              <a:gd name="connsiteX5" fmla="*/ 9144000 w 9144000"/>
              <a:gd name="connsiteY5" fmla="*/ 0 h 1987191"/>
              <a:gd name="connsiteX6" fmla="*/ 9144000 w 9144000"/>
              <a:gd name="connsiteY6" fmla="*/ 1987191 h 1987191"/>
              <a:gd name="connsiteX7" fmla="*/ 0 w 9144000"/>
              <a:gd name="connsiteY7" fmla="*/ 1987191 h 1987191"/>
              <a:gd name="connsiteX8" fmla="*/ 0 w 9144000"/>
              <a:gd name="connsiteY8" fmla="*/ 0 h 198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1987191">
                <a:moveTo>
                  <a:pt x="0" y="0"/>
                </a:moveTo>
                <a:lnTo>
                  <a:pt x="698800" y="0"/>
                </a:lnTo>
                <a:lnTo>
                  <a:pt x="202002" y="1987190"/>
                </a:lnTo>
                <a:lnTo>
                  <a:pt x="2273297" y="1987190"/>
                </a:lnTo>
                <a:lnTo>
                  <a:pt x="2770094" y="0"/>
                </a:lnTo>
                <a:lnTo>
                  <a:pt x="9144000" y="0"/>
                </a:lnTo>
                <a:lnTo>
                  <a:pt x="9144000" y="1987191"/>
                </a:lnTo>
                <a:lnTo>
                  <a:pt x="0" y="198719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Subtitle 2"/>
          <p:cNvSpPr>
            <a:spLocks noGrp="1"/>
          </p:cNvSpPr>
          <p:nvPr>
            <p:ph type="subTitle" idx="1"/>
          </p:nvPr>
        </p:nvSpPr>
        <p:spPr>
          <a:xfrm>
            <a:off x="1909482" y="3509961"/>
            <a:ext cx="7219059" cy="1655762"/>
          </a:xfrm>
        </p:spPr>
        <p:txBody>
          <a:bodyPr/>
          <a:lstStyle>
            <a:lvl1pPr marL="0" indent="0" algn="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按一下以編輯母片副標題樣式</a:t>
            </a:r>
            <a:endParaRPr lang="en-US" dirty="0"/>
          </a:p>
        </p:txBody>
      </p:sp>
      <p:sp>
        <p:nvSpPr>
          <p:cNvPr id="4" name="Date Placeholder 3"/>
          <p:cNvSpPr>
            <a:spLocks noGrp="1"/>
          </p:cNvSpPr>
          <p:nvPr>
            <p:ph type="dt" sz="half" idx="10"/>
          </p:nvPr>
        </p:nvSpPr>
        <p:spPr>
          <a:xfrm>
            <a:off x="1340682" y="6527771"/>
            <a:ext cx="1815352" cy="365125"/>
          </a:xfrm>
          <a:prstGeom prst="rect">
            <a:avLst/>
          </a:prstGeom>
        </p:spPr>
        <p:txBody>
          <a:bodyPr/>
          <a:lstStyle/>
          <a:p>
            <a:fld id="{F15D2A31-E039-45DB-94E2-34EE95ACC961}" type="datetime1">
              <a:rPr lang="zh-TW" altLang="en-US" smtClean="0"/>
              <a:t>2018/3/8</a:t>
            </a:fld>
            <a:endParaRPr lang="zh-TW" altLang="en-US"/>
          </a:p>
        </p:txBody>
      </p:sp>
      <p:sp>
        <p:nvSpPr>
          <p:cNvPr id="5" name="Footer Placeholder 4"/>
          <p:cNvSpPr>
            <a:spLocks noGrp="1"/>
          </p:cNvSpPr>
          <p:nvPr>
            <p:ph type="ftr" sz="quarter" idx="11"/>
          </p:nvPr>
        </p:nvSpPr>
        <p:spPr>
          <a:xfrm>
            <a:off x="3236716" y="6502931"/>
            <a:ext cx="4589474" cy="365125"/>
          </a:xfrm>
          <a:prstGeom prst="rect">
            <a:avLst/>
          </a:prstGeom>
        </p:spPr>
        <p:txBody>
          <a:bodyPr/>
          <a:lstStyle/>
          <a:p>
            <a:r>
              <a:rPr lang="zh-TW" altLang="en-US"/>
              <a:t>計算機概論 </a:t>
            </a:r>
            <a:r>
              <a:rPr lang="en-US" altLang="zh-TW"/>
              <a:t>A (PC05123A)</a:t>
            </a:r>
            <a:endParaRPr lang="zh-TW" altLang="en-US" dirty="0"/>
          </a:p>
        </p:txBody>
      </p:sp>
      <p:sp>
        <p:nvSpPr>
          <p:cNvPr id="6" name="Slide Number Placeholder 5"/>
          <p:cNvSpPr>
            <a:spLocks noGrp="1"/>
          </p:cNvSpPr>
          <p:nvPr>
            <p:ph type="sldNum" sz="quarter" idx="12"/>
          </p:nvPr>
        </p:nvSpPr>
        <p:spPr>
          <a:xfrm>
            <a:off x="8108577" y="6476037"/>
            <a:ext cx="968188" cy="365125"/>
          </a:xfrm>
          <a:prstGeom prst="rect">
            <a:avLst/>
          </a:prstGeom>
        </p:spPr>
        <p:txBody>
          <a:bodyPr/>
          <a:lstStyle>
            <a:lvl1pPr algn="r">
              <a:defRPr/>
            </a:lvl1pPr>
          </a:lstStyle>
          <a:p>
            <a:fld id="{C45D8186-99EE-4364-AA57-C9F4FAA33639}" type="slidenum">
              <a:rPr lang="zh-TW" altLang="en-US" smtClean="0"/>
              <a:pPr/>
              <a:t>‹#›</a:t>
            </a:fld>
            <a:endParaRPr lang="zh-TW" altLang="en-US"/>
          </a:p>
        </p:txBody>
      </p:sp>
      <p:sp>
        <p:nvSpPr>
          <p:cNvPr id="2" name="Title 1"/>
          <p:cNvSpPr>
            <a:spLocks noGrp="1"/>
          </p:cNvSpPr>
          <p:nvPr>
            <p:ph type="ctrTitle"/>
          </p:nvPr>
        </p:nvSpPr>
        <p:spPr>
          <a:xfrm>
            <a:off x="2810434" y="1522771"/>
            <a:ext cx="6302647" cy="1987190"/>
          </a:xfrm>
        </p:spPr>
        <p:txBody>
          <a:bodyPr anchor="b"/>
          <a:lstStyle>
            <a:lvl1pPr algn="ctr">
              <a:defRPr sz="6000">
                <a:solidFill>
                  <a:schemeClr val="bg1"/>
                </a:solidFill>
              </a:defRPr>
            </a:lvl1pPr>
          </a:lstStyle>
          <a:p>
            <a:r>
              <a:rPr lang="zh-TW" altLang="en-US"/>
              <a:t>按一下以編輯母片標題樣式</a:t>
            </a:r>
            <a:endParaRPr lang="en-US" dirty="0"/>
          </a:p>
        </p:txBody>
      </p:sp>
      <p:pic>
        <p:nvPicPr>
          <p:cNvPr id="8" name="圖片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2879" y="1833197"/>
            <a:ext cx="1505479" cy="1366337"/>
          </a:xfrm>
          <a:prstGeom prst="rect">
            <a:avLst/>
          </a:prstGeom>
        </p:spPr>
      </p:pic>
      <p:sp>
        <p:nvSpPr>
          <p:cNvPr id="9" name="矩形 8"/>
          <p:cNvSpPr/>
          <p:nvPr userDrawn="1"/>
        </p:nvSpPr>
        <p:spPr>
          <a:xfrm>
            <a:off x="0" y="0"/>
            <a:ext cx="9144000" cy="5228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手繪多邊形 12"/>
          <p:cNvSpPr/>
          <p:nvPr userDrawn="1"/>
        </p:nvSpPr>
        <p:spPr>
          <a:xfrm flipV="1">
            <a:off x="0" y="0"/>
            <a:ext cx="9144000" cy="416859"/>
          </a:xfrm>
          <a:custGeom>
            <a:avLst/>
            <a:gdLst>
              <a:gd name="connsiteX0" fmla="*/ 0 w 9144000"/>
              <a:gd name="connsiteY0" fmla="*/ 416859 h 416859"/>
              <a:gd name="connsiteX1" fmla="*/ 208430 w 9144000"/>
              <a:gd name="connsiteY1" fmla="*/ 416859 h 416859"/>
              <a:gd name="connsiteX2" fmla="*/ 2700616 w 9144000"/>
              <a:gd name="connsiteY2" fmla="*/ 416859 h 416859"/>
              <a:gd name="connsiteX3" fmla="*/ 9144000 w 9144000"/>
              <a:gd name="connsiteY3" fmla="*/ 416859 h 416859"/>
              <a:gd name="connsiteX4" fmla="*/ 9144000 w 9144000"/>
              <a:gd name="connsiteY4" fmla="*/ 256136 h 416859"/>
              <a:gd name="connsiteX5" fmla="*/ 2770095 w 9144000"/>
              <a:gd name="connsiteY5" fmla="*/ 256136 h 416859"/>
              <a:gd name="connsiteX6" fmla="*/ 2770095 w 9144000"/>
              <a:gd name="connsiteY6" fmla="*/ 208430 h 416859"/>
              <a:gd name="connsiteX7" fmla="*/ 2561665 w 9144000"/>
              <a:gd name="connsiteY7" fmla="*/ 0 h 416859"/>
              <a:gd name="connsiteX8" fmla="*/ 69478 w 9144000"/>
              <a:gd name="connsiteY8" fmla="*/ 0 h 416859"/>
              <a:gd name="connsiteX9" fmla="*/ 0 w 9144000"/>
              <a:gd name="connsiteY9" fmla="*/ 69478 h 416859"/>
              <a:gd name="connsiteX10" fmla="*/ 0 w 9144000"/>
              <a:gd name="connsiteY10" fmla="*/ 208429 h 416859"/>
              <a:gd name="connsiteX11" fmla="*/ 9632 w 9144000"/>
              <a:gd name="connsiteY11" fmla="*/ 256136 h 416859"/>
              <a:gd name="connsiteX12" fmla="*/ 0 w 9144000"/>
              <a:gd name="connsiteY12" fmla="*/ 256136 h 41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0" h="416859">
                <a:moveTo>
                  <a:pt x="0" y="416859"/>
                </a:moveTo>
                <a:lnTo>
                  <a:pt x="208430" y="416859"/>
                </a:lnTo>
                <a:lnTo>
                  <a:pt x="2700616" y="416859"/>
                </a:lnTo>
                <a:lnTo>
                  <a:pt x="9144000" y="416859"/>
                </a:lnTo>
                <a:lnTo>
                  <a:pt x="9144000" y="256136"/>
                </a:lnTo>
                <a:lnTo>
                  <a:pt x="2770095" y="256136"/>
                </a:lnTo>
                <a:lnTo>
                  <a:pt x="2770095" y="208430"/>
                </a:lnTo>
                <a:cubicBezTo>
                  <a:pt x="2770095" y="93317"/>
                  <a:pt x="2676778" y="0"/>
                  <a:pt x="2561665" y="0"/>
                </a:cubicBezTo>
                <a:lnTo>
                  <a:pt x="69478" y="0"/>
                </a:lnTo>
                <a:cubicBezTo>
                  <a:pt x="31106" y="0"/>
                  <a:pt x="0" y="31106"/>
                  <a:pt x="0" y="69478"/>
                </a:cubicBezTo>
                <a:lnTo>
                  <a:pt x="0" y="208429"/>
                </a:lnTo>
                <a:lnTo>
                  <a:pt x="9632" y="256136"/>
                </a:lnTo>
                <a:lnTo>
                  <a:pt x="0" y="25613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p:cNvGrpSpPr/>
          <p:nvPr userDrawn="1"/>
        </p:nvGrpSpPr>
        <p:grpSpPr>
          <a:xfrm flipH="1" flipV="1">
            <a:off x="0" y="5968548"/>
            <a:ext cx="9144000" cy="889452"/>
            <a:chOff x="0" y="4418633"/>
            <a:chExt cx="9144000" cy="889452"/>
          </a:xfrm>
        </p:grpSpPr>
        <p:sp>
          <p:nvSpPr>
            <p:cNvPr id="16" name="矩形 15"/>
            <p:cNvSpPr/>
            <p:nvPr userDrawn="1"/>
          </p:nvSpPr>
          <p:spPr>
            <a:xfrm>
              <a:off x="0" y="4431333"/>
              <a:ext cx="9144000" cy="5228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手繪多邊形 16"/>
            <p:cNvSpPr/>
            <p:nvPr userDrawn="1"/>
          </p:nvSpPr>
          <p:spPr>
            <a:xfrm flipV="1">
              <a:off x="0" y="4418633"/>
              <a:ext cx="9144000" cy="889452"/>
            </a:xfrm>
            <a:custGeom>
              <a:avLst/>
              <a:gdLst>
                <a:gd name="connsiteX0" fmla="*/ 0 w 9144000"/>
                <a:gd name="connsiteY0" fmla="*/ 416859 h 416859"/>
                <a:gd name="connsiteX1" fmla="*/ 208430 w 9144000"/>
                <a:gd name="connsiteY1" fmla="*/ 416859 h 416859"/>
                <a:gd name="connsiteX2" fmla="*/ 2700616 w 9144000"/>
                <a:gd name="connsiteY2" fmla="*/ 416859 h 416859"/>
                <a:gd name="connsiteX3" fmla="*/ 9144000 w 9144000"/>
                <a:gd name="connsiteY3" fmla="*/ 416859 h 416859"/>
                <a:gd name="connsiteX4" fmla="*/ 9144000 w 9144000"/>
                <a:gd name="connsiteY4" fmla="*/ 256136 h 416859"/>
                <a:gd name="connsiteX5" fmla="*/ 2770095 w 9144000"/>
                <a:gd name="connsiteY5" fmla="*/ 256136 h 416859"/>
                <a:gd name="connsiteX6" fmla="*/ 2770095 w 9144000"/>
                <a:gd name="connsiteY6" fmla="*/ 208430 h 416859"/>
                <a:gd name="connsiteX7" fmla="*/ 2561665 w 9144000"/>
                <a:gd name="connsiteY7" fmla="*/ 0 h 416859"/>
                <a:gd name="connsiteX8" fmla="*/ 69478 w 9144000"/>
                <a:gd name="connsiteY8" fmla="*/ 0 h 416859"/>
                <a:gd name="connsiteX9" fmla="*/ 0 w 9144000"/>
                <a:gd name="connsiteY9" fmla="*/ 69478 h 416859"/>
                <a:gd name="connsiteX10" fmla="*/ 0 w 9144000"/>
                <a:gd name="connsiteY10" fmla="*/ 208429 h 416859"/>
                <a:gd name="connsiteX11" fmla="*/ 9632 w 9144000"/>
                <a:gd name="connsiteY11" fmla="*/ 256136 h 416859"/>
                <a:gd name="connsiteX12" fmla="*/ 0 w 9144000"/>
                <a:gd name="connsiteY12" fmla="*/ 256136 h 41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0" h="416859">
                  <a:moveTo>
                    <a:pt x="0" y="416859"/>
                  </a:moveTo>
                  <a:lnTo>
                    <a:pt x="208430" y="416859"/>
                  </a:lnTo>
                  <a:lnTo>
                    <a:pt x="2700616" y="416859"/>
                  </a:lnTo>
                  <a:lnTo>
                    <a:pt x="9144000" y="416859"/>
                  </a:lnTo>
                  <a:lnTo>
                    <a:pt x="9144000" y="256136"/>
                  </a:lnTo>
                  <a:lnTo>
                    <a:pt x="2770095" y="256136"/>
                  </a:lnTo>
                  <a:lnTo>
                    <a:pt x="2770095" y="208430"/>
                  </a:lnTo>
                  <a:cubicBezTo>
                    <a:pt x="2770095" y="93317"/>
                    <a:pt x="2676778" y="0"/>
                    <a:pt x="2561665" y="0"/>
                  </a:cubicBezTo>
                  <a:lnTo>
                    <a:pt x="69478" y="0"/>
                  </a:lnTo>
                  <a:cubicBezTo>
                    <a:pt x="31106" y="0"/>
                    <a:pt x="0" y="31106"/>
                    <a:pt x="0" y="69478"/>
                  </a:cubicBezTo>
                  <a:lnTo>
                    <a:pt x="0" y="208429"/>
                  </a:lnTo>
                  <a:lnTo>
                    <a:pt x="9632" y="256136"/>
                  </a:lnTo>
                  <a:lnTo>
                    <a:pt x="0" y="25613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矩形 18"/>
          <p:cNvSpPr/>
          <p:nvPr userDrawn="1"/>
        </p:nvSpPr>
        <p:spPr>
          <a:xfrm flipH="1" flipV="1">
            <a:off x="0" y="6581558"/>
            <a:ext cx="9144000" cy="5697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接點 20"/>
          <p:cNvCxnSpPr/>
          <p:nvPr userDrawn="1"/>
        </p:nvCxnSpPr>
        <p:spPr>
          <a:xfrm>
            <a:off x="0" y="6678877"/>
            <a:ext cx="9144000"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userDrawn="1"/>
        </p:nvCxnSpPr>
        <p:spPr>
          <a:xfrm>
            <a:off x="2756647" y="121194"/>
            <a:ext cx="6408000"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5675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1340682" y="6527771"/>
            <a:ext cx="1815352" cy="365125"/>
          </a:xfrm>
          <a:prstGeom prst="rect">
            <a:avLst/>
          </a:prstGeom>
        </p:spPr>
        <p:txBody>
          <a:bodyPr/>
          <a:lstStyle/>
          <a:p>
            <a:fld id="{59E4A3F7-9EC8-4B44-846D-B1ADFD95ABB3}" type="datetime1">
              <a:rPr lang="zh-TW" altLang="en-US" smtClean="0"/>
              <a:t>2018/3/8</a:t>
            </a:fld>
            <a:endParaRPr lang="zh-TW" altLang="en-US"/>
          </a:p>
        </p:txBody>
      </p:sp>
      <p:sp>
        <p:nvSpPr>
          <p:cNvPr id="7" name="Slide Number Placeholder 6"/>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t>‹#›</a:t>
            </a:fld>
            <a:endParaRPr lang="zh-TW" altLang="en-US"/>
          </a:p>
        </p:txBody>
      </p:sp>
      <p:sp>
        <p:nvSpPr>
          <p:cNvPr id="9" name="Footer Placeholder 4"/>
          <p:cNvSpPr>
            <a:spLocks noGrp="1"/>
          </p:cNvSpPr>
          <p:nvPr>
            <p:ph type="ftr" sz="quarter" idx="11"/>
          </p:nvPr>
        </p:nvSpPr>
        <p:spPr>
          <a:xfrm>
            <a:off x="5896856" y="6535271"/>
            <a:ext cx="2201292" cy="365125"/>
          </a:xfrm>
          <a:prstGeom prst="rect">
            <a:avLst/>
          </a:prstGeom>
        </p:spPr>
        <p:txBody>
          <a:bodyPr anchor="ctr"/>
          <a:lstStyle>
            <a:lvl1pPr algn="r">
              <a:defRPr sz="1200" baseline="0">
                <a:solidFill>
                  <a:schemeClr val="tx1">
                    <a:lumMod val="50000"/>
                    <a:lumOff val="50000"/>
                  </a:schemeClr>
                </a:solidFill>
                <a:latin typeface="Arial" panose="020B0604020202020204" pitchFamily="34" charset="0"/>
                <a:ea typeface="微軟正黑體" panose="020B0604030504040204" pitchFamily="34" charset="-120"/>
              </a:defRPr>
            </a:lvl1pPr>
          </a:lstStyle>
          <a:p>
            <a:r>
              <a:rPr lang="zh-TW" altLang="en-US"/>
              <a:t>計算機概論 </a:t>
            </a:r>
            <a:r>
              <a:rPr lang="en-US" altLang="zh-TW"/>
              <a:t>A (PC05123A)</a:t>
            </a:r>
            <a:endParaRPr lang="zh-TW" altLang="en-US" dirty="0"/>
          </a:p>
        </p:txBody>
      </p:sp>
    </p:spTree>
    <p:extLst>
      <p:ext uri="{BB962C8B-B14F-4D97-AF65-F5344CB8AC3E}">
        <p14:creationId xmlns:p14="http://schemas.microsoft.com/office/powerpoint/2010/main" val="1018972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1340682" y="6527771"/>
            <a:ext cx="1815352" cy="365125"/>
          </a:xfrm>
          <a:prstGeom prst="rect">
            <a:avLst/>
          </a:prstGeom>
        </p:spPr>
        <p:txBody>
          <a:bodyPr/>
          <a:lstStyle/>
          <a:p>
            <a:fld id="{B0758E58-0A43-4936-BC55-1E6CDD3C6E48}" type="datetime1">
              <a:rPr lang="zh-TW" altLang="en-US" smtClean="0"/>
              <a:t>2018/3/8</a:t>
            </a:fld>
            <a:endParaRPr lang="zh-TW" altLang="en-US"/>
          </a:p>
        </p:txBody>
      </p:sp>
      <p:sp>
        <p:nvSpPr>
          <p:cNvPr id="6" name="Footer Placeholder 5"/>
          <p:cNvSpPr>
            <a:spLocks noGrp="1"/>
          </p:cNvSpPr>
          <p:nvPr>
            <p:ph type="ftr" sz="quarter" idx="11"/>
          </p:nvPr>
        </p:nvSpPr>
        <p:spPr>
          <a:xfrm>
            <a:off x="3236716" y="6502931"/>
            <a:ext cx="4589474" cy="365125"/>
          </a:xfrm>
          <a:prstGeom prst="rect">
            <a:avLst/>
          </a:prstGeom>
        </p:spPr>
        <p:txBody>
          <a:bodyPr/>
          <a:lstStyle/>
          <a:p>
            <a:r>
              <a:rPr lang="zh-TW" altLang="en-US"/>
              <a:t>計算機概論 </a:t>
            </a:r>
            <a:r>
              <a:rPr lang="en-US" altLang="zh-TW"/>
              <a:t>A (PC05123A)</a:t>
            </a:r>
            <a:endParaRPr lang="zh-TW" altLang="en-US" dirty="0"/>
          </a:p>
        </p:txBody>
      </p:sp>
      <p:sp>
        <p:nvSpPr>
          <p:cNvPr id="7" name="Slide Number Placeholder 6"/>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t>‹#›</a:t>
            </a:fld>
            <a:endParaRPr lang="zh-TW" altLang="en-US"/>
          </a:p>
        </p:txBody>
      </p:sp>
    </p:spTree>
    <p:extLst>
      <p:ext uri="{BB962C8B-B14F-4D97-AF65-F5344CB8AC3E}">
        <p14:creationId xmlns:p14="http://schemas.microsoft.com/office/powerpoint/2010/main" val="3920958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1340682" y="6527771"/>
            <a:ext cx="1815352" cy="365125"/>
          </a:xfrm>
          <a:prstGeom prst="rect">
            <a:avLst/>
          </a:prstGeom>
        </p:spPr>
        <p:txBody>
          <a:bodyPr/>
          <a:lstStyle/>
          <a:p>
            <a:fld id="{F0A3FA7C-E875-4242-9696-E14D2C0680C5}" type="datetime1">
              <a:rPr lang="zh-TW" altLang="en-US" smtClean="0"/>
              <a:t>2018/3/8</a:t>
            </a:fld>
            <a:endParaRPr lang="zh-TW" altLang="en-US"/>
          </a:p>
        </p:txBody>
      </p:sp>
      <p:sp>
        <p:nvSpPr>
          <p:cNvPr id="5" name="Footer Placeholder 4"/>
          <p:cNvSpPr>
            <a:spLocks noGrp="1"/>
          </p:cNvSpPr>
          <p:nvPr>
            <p:ph type="ftr" sz="quarter" idx="11"/>
          </p:nvPr>
        </p:nvSpPr>
        <p:spPr>
          <a:xfrm>
            <a:off x="3236716" y="6502931"/>
            <a:ext cx="4589474" cy="365125"/>
          </a:xfrm>
          <a:prstGeom prst="rect">
            <a:avLst/>
          </a:prstGeom>
        </p:spPr>
        <p:txBody>
          <a:bodyPr/>
          <a:lstStyle/>
          <a:p>
            <a:r>
              <a:rPr lang="zh-TW" altLang="en-US"/>
              <a:t>計算機概論 </a:t>
            </a:r>
            <a:r>
              <a:rPr lang="en-US" altLang="zh-TW"/>
              <a:t>A (PC05123A)</a:t>
            </a:r>
            <a:endParaRPr lang="zh-TW" altLang="en-US" dirty="0"/>
          </a:p>
        </p:txBody>
      </p:sp>
      <p:sp>
        <p:nvSpPr>
          <p:cNvPr id="6" name="Slide Number Placeholder 5"/>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t>‹#›</a:t>
            </a:fld>
            <a:endParaRPr lang="zh-TW" altLang="en-US"/>
          </a:p>
        </p:txBody>
      </p:sp>
    </p:spTree>
    <p:extLst>
      <p:ext uri="{BB962C8B-B14F-4D97-AF65-F5344CB8AC3E}">
        <p14:creationId xmlns:p14="http://schemas.microsoft.com/office/powerpoint/2010/main" val="544225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1340682" y="6527771"/>
            <a:ext cx="1815352" cy="365125"/>
          </a:xfrm>
          <a:prstGeom prst="rect">
            <a:avLst/>
          </a:prstGeom>
        </p:spPr>
        <p:txBody>
          <a:bodyPr/>
          <a:lstStyle/>
          <a:p>
            <a:fld id="{40DEE071-E32F-48EC-9A03-10F51BB4E4F2}" type="datetime1">
              <a:rPr lang="zh-TW" altLang="en-US" smtClean="0"/>
              <a:t>2018/3/8</a:t>
            </a:fld>
            <a:endParaRPr lang="zh-TW" altLang="en-US"/>
          </a:p>
        </p:txBody>
      </p:sp>
      <p:sp>
        <p:nvSpPr>
          <p:cNvPr id="5" name="Footer Placeholder 4"/>
          <p:cNvSpPr>
            <a:spLocks noGrp="1"/>
          </p:cNvSpPr>
          <p:nvPr>
            <p:ph type="ftr" sz="quarter" idx="11"/>
          </p:nvPr>
        </p:nvSpPr>
        <p:spPr>
          <a:xfrm>
            <a:off x="3236716" y="6502931"/>
            <a:ext cx="4589474" cy="365125"/>
          </a:xfrm>
          <a:prstGeom prst="rect">
            <a:avLst/>
          </a:prstGeom>
        </p:spPr>
        <p:txBody>
          <a:bodyPr/>
          <a:lstStyle/>
          <a:p>
            <a:r>
              <a:rPr lang="zh-TW" altLang="en-US"/>
              <a:t>計算機概論 </a:t>
            </a:r>
            <a:r>
              <a:rPr lang="en-US" altLang="zh-TW"/>
              <a:t>A (PC05123A)</a:t>
            </a:r>
            <a:endParaRPr lang="zh-TW" altLang="en-US" dirty="0"/>
          </a:p>
        </p:txBody>
      </p:sp>
      <p:sp>
        <p:nvSpPr>
          <p:cNvPr id="6" name="Slide Number Placeholder 5"/>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t>‹#›</a:t>
            </a:fld>
            <a:endParaRPr lang="zh-TW" altLang="en-US"/>
          </a:p>
        </p:txBody>
      </p:sp>
    </p:spTree>
    <p:extLst>
      <p:ext uri="{BB962C8B-B14F-4D97-AF65-F5344CB8AC3E}">
        <p14:creationId xmlns:p14="http://schemas.microsoft.com/office/powerpoint/2010/main" val="2469412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4" name="矩形 23"/>
          <p:cNvSpPr/>
          <p:nvPr userDrawn="1"/>
        </p:nvSpPr>
        <p:spPr>
          <a:xfrm flipH="1" flipV="1">
            <a:off x="0" y="6274820"/>
            <a:ext cx="6489700" cy="61909"/>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5" name="手繪多邊形 14"/>
          <p:cNvSpPr/>
          <p:nvPr userDrawn="1"/>
        </p:nvSpPr>
        <p:spPr>
          <a:xfrm>
            <a:off x="0" y="1522771"/>
            <a:ext cx="9144000" cy="1987191"/>
          </a:xfrm>
          <a:custGeom>
            <a:avLst/>
            <a:gdLst>
              <a:gd name="connsiteX0" fmla="*/ 0 w 9144000"/>
              <a:gd name="connsiteY0" fmla="*/ 0 h 1987191"/>
              <a:gd name="connsiteX1" fmla="*/ 698800 w 9144000"/>
              <a:gd name="connsiteY1" fmla="*/ 0 h 1987191"/>
              <a:gd name="connsiteX2" fmla="*/ 202002 w 9144000"/>
              <a:gd name="connsiteY2" fmla="*/ 1987190 h 1987191"/>
              <a:gd name="connsiteX3" fmla="*/ 2273297 w 9144000"/>
              <a:gd name="connsiteY3" fmla="*/ 1987190 h 1987191"/>
              <a:gd name="connsiteX4" fmla="*/ 2770094 w 9144000"/>
              <a:gd name="connsiteY4" fmla="*/ 0 h 1987191"/>
              <a:gd name="connsiteX5" fmla="*/ 9144000 w 9144000"/>
              <a:gd name="connsiteY5" fmla="*/ 0 h 1987191"/>
              <a:gd name="connsiteX6" fmla="*/ 9144000 w 9144000"/>
              <a:gd name="connsiteY6" fmla="*/ 1987191 h 1987191"/>
              <a:gd name="connsiteX7" fmla="*/ 0 w 9144000"/>
              <a:gd name="connsiteY7" fmla="*/ 1987191 h 1987191"/>
              <a:gd name="connsiteX8" fmla="*/ 0 w 9144000"/>
              <a:gd name="connsiteY8" fmla="*/ 0 h 198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1987191">
                <a:moveTo>
                  <a:pt x="0" y="0"/>
                </a:moveTo>
                <a:lnTo>
                  <a:pt x="698800" y="0"/>
                </a:lnTo>
                <a:lnTo>
                  <a:pt x="202002" y="1987190"/>
                </a:lnTo>
                <a:lnTo>
                  <a:pt x="2273297" y="1987190"/>
                </a:lnTo>
                <a:lnTo>
                  <a:pt x="2770094" y="0"/>
                </a:lnTo>
                <a:lnTo>
                  <a:pt x="9144000" y="0"/>
                </a:lnTo>
                <a:lnTo>
                  <a:pt x="9144000" y="1987191"/>
                </a:lnTo>
                <a:lnTo>
                  <a:pt x="0" y="198719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 name="Subtitle 2"/>
          <p:cNvSpPr>
            <a:spLocks noGrp="1"/>
          </p:cNvSpPr>
          <p:nvPr>
            <p:ph type="subTitle" idx="1"/>
          </p:nvPr>
        </p:nvSpPr>
        <p:spPr>
          <a:xfrm>
            <a:off x="1909482" y="3509961"/>
            <a:ext cx="7219059" cy="1655762"/>
          </a:xfrm>
        </p:spPr>
        <p:txBody>
          <a:bodyPr/>
          <a:lstStyle>
            <a:lvl1pPr marL="0" indent="0" algn="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按一下以編輯母片副標題樣式</a:t>
            </a:r>
            <a:endParaRPr lang="en-US" dirty="0"/>
          </a:p>
        </p:txBody>
      </p:sp>
      <p:sp>
        <p:nvSpPr>
          <p:cNvPr id="4" name="Date Placeholder 3"/>
          <p:cNvSpPr>
            <a:spLocks noGrp="1"/>
          </p:cNvSpPr>
          <p:nvPr>
            <p:ph type="dt" sz="half" idx="10"/>
          </p:nvPr>
        </p:nvSpPr>
        <p:spPr>
          <a:xfrm>
            <a:off x="1340682" y="6527771"/>
            <a:ext cx="1815352" cy="365125"/>
          </a:xfrm>
          <a:prstGeom prst="rect">
            <a:avLst/>
          </a:prstGeom>
        </p:spPr>
        <p:txBody>
          <a:bodyPr/>
          <a:lstStyle/>
          <a:p>
            <a:fld id="{380A6C53-21BF-4F5D-AEEF-93F43B74DEAD}" type="datetime1">
              <a:rPr lang="zh-TW" altLang="en-US" smtClean="0">
                <a:solidFill>
                  <a:prstClr val="white"/>
                </a:solidFill>
              </a:rPr>
              <a:t>2018/3/8</a:t>
            </a:fld>
            <a:endParaRPr lang="zh-TW" altLang="en-US">
              <a:solidFill>
                <a:prstClr val="white"/>
              </a:solidFill>
            </a:endParaRPr>
          </a:p>
        </p:txBody>
      </p:sp>
      <p:sp>
        <p:nvSpPr>
          <p:cNvPr id="5" name="Footer Placeholder 4"/>
          <p:cNvSpPr>
            <a:spLocks noGrp="1"/>
          </p:cNvSpPr>
          <p:nvPr>
            <p:ph type="ftr" sz="quarter" idx="11"/>
          </p:nvPr>
        </p:nvSpPr>
        <p:spPr>
          <a:xfrm>
            <a:off x="3236716" y="6502931"/>
            <a:ext cx="4589474" cy="365125"/>
          </a:xfrm>
          <a:prstGeom prst="rect">
            <a:avLst/>
          </a:prstGeom>
        </p:spPr>
        <p:txBody>
          <a:body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6" name="Slide Number Placeholder 5"/>
          <p:cNvSpPr>
            <a:spLocks noGrp="1"/>
          </p:cNvSpPr>
          <p:nvPr>
            <p:ph type="sldNum" sz="quarter" idx="12"/>
          </p:nvPr>
        </p:nvSpPr>
        <p:spPr>
          <a:xfrm>
            <a:off x="8108577" y="6476037"/>
            <a:ext cx="968188" cy="365125"/>
          </a:xfrm>
          <a:prstGeom prst="rect">
            <a:avLst/>
          </a:prstGeom>
        </p:spPr>
        <p:txBody>
          <a:bodyPr/>
          <a:lstStyle>
            <a:lvl1pPr algn="r">
              <a:defRPr/>
            </a:lvl1pPr>
          </a:lstStyle>
          <a:p>
            <a:fld id="{C45D8186-99EE-4364-AA57-C9F4FAA33639}" type="slidenum">
              <a:rPr lang="zh-TW" altLang="en-US" smtClean="0">
                <a:solidFill>
                  <a:prstClr val="black"/>
                </a:solidFill>
              </a:rPr>
              <a:pPr/>
              <a:t>‹#›</a:t>
            </a:fld>
            <a:endParaRPr lang="zh-TW" altLang="en-US">
              <a:solidFill>
                <a:prstClr val="black"/>
              </a:solidFill>
            </a:endParaRPr>
          </a:p>
        </p:txBody>
      </p:sp>
      <p:sp>
        <p:nvSpPr>
          <p:cNvPr id="2" name="Title 1"/>
          <p:cNvSpPr>
            <a:spLocks noGrp="1"/>
          </p:cNvSpPr>
          <p:nvPr>
            <p:ph type="ctrTitle"/>
          </p:nvPr>
        </p:nvSpPr>
        <p:spPr>
          <a:xfrm>
            <a:off x="2810434" y="1522771"/>
            <a:ext cx="6302647" cy="1987190"/>
          </a:xfrm>
        </p:spPr>
        <p:txBody>
          <a:bodyPr anchor="b"/>
          <a:lstStyle>
            <a:lvl1pPr algn="ctr">
              <a:defRPr sz="6000">
                <a:solidFill>
                  <a:schemeClr val="bg1"/>
                </a:solidFill>
              </a:defRPr>
            </a:lvl1pPr>
          </a:lstStyle>
          <a:p>
            <a:r>
              <a:rPr lang="zh-TW" altLang="en-US"/>
              <a:t>按一下以編輯母片標題樣式</a:t>
            </a:r>
            <a:endParaRPr lang="en-US" dirty="0"/>
          </a:p>
        </p:txBody>
      </p:sp>
      <p:pic>
        <p:nvPicPr>
          <p:cNvPr id="8" name="圖片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2879" y="1833197"/>
            <a:ext cx="1505479" cy="1366337"/>
          </a:xfrm>
          <a:prstGeom prst="rect">
            <a:avLst/>
          </a:prstGeom>
        </p:spPr>
      </p:pic>
      <p:sp>
        <p:nvSpPr>
          <p:cNvPr id="9" name="矩形 8"/>
          <p:cNvSpPr/>
          <p:nvPr userDrawn="1"/>
        </p:nvSpPr>
        <p:spPr>
          <a:xfrm>
            <a:off x="0" y="0"/>
            <a:ext cx="9144000" cy="5228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3" name="手繪多邊形 12"/>
          <p:cNvSpPr/>
          <p:nvPr userDrawn="1"/>
        </p:nvSpPr>
        <p:spPr>
          <a:xfrm flipV="1">
            <a:off x="0" y="0"/>
            <a:ext cx="9144000" cy="416859"/>
          </a:xfrm>
          <a:custGeom>
            <a:avLst/>
            <a:gdLst>
              <a:gd name="connsiteX0" fmla="*/ 0 w 9144000"/>
              <a:gd name="connsiteY0" fmla="*/ 416859 h 416859"/>
              <a:gd name="connsiteX1" fmla="*/ 208430 w 9144000"/>
              <a:gd name="connsiteY1" fmla="*/ 416859 h 416859"/>
              <a:gd name="connsiteX2" fmla="*/ 2700616 w 9144000"/>
              <a:gd name="connsiteY2" fmla="*/ 416859 h 416859"/>
              <a:gd name="connsiteX3" fmla="*/ 9144000 w 9144000"/>
              <a:gd name="connsiteY3" fmla="*/ 416859 h 416859"/>
              <a:gd name="connsiteX4" fmla="*/ 9144000 w 9144000"/>
              <a:gd name="connsiteY4" fmla="*/ 256136 h 416859"/>
              <a:gd name="connsiteX5" fmla="*/ 2770095 w 9144000"/>
              <a:gd name="connsiteY5" fmla="*/ 256136 h 416859"/>
              <a:gd name="connsiteX6" fmla="*/ 2770095 w 9144000"/>
              <a:gd name="connsiteY6" fmla="*/ 208430 h 416859"/>
              <a:gd name="connsiteX7" fmla="*/ 2561665 w 9144000"/>
              <a:gd name="connsiteY7" fmla="*/ 0 h 416859"/>
              <a:gd name="connsiteX8" fmla="*/ 69478 w 9144000"/>
              <a:gd name="connsiteY8" fmla="*/ 0 h 416859"/>
              <a:gd name="connsiteX9" fmla="*/ 0 w 9144000"/>
              <a:gd name="connsiteY9" fmla="*/ 69478 h 416859"/>
              <a:gd name="connsiteX10" fmla="*/ 0 w 9144000"/>
              <a:gd name="connsiteY10" fmla="*/ 208429 h 416859"/>
              <a:gd name="connsiteX11" fmla="*/ 9632 w 9144000"/>
              <a:gd name="connsiteY11" fmla="*/ 256136 h 416859"/>
              <a:gd name="connsiteX12" fmla="*/ 0 w 9144000"/>
              <a:gd name="connsiteY12" fmla="*/ 256136 h 41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0" h="416859">
                <a:moveTo>
                  <a:pt x="0" y="416859"/>
                </a:moveTo>
                <a:lnTo>
                  <a:pt x="208430" y="416859"/>
                </a:lnTo>
                <a:lnTo>
                  <a:pt x="2700616" y="416859"/>
                </a:lnTo>
                <a:lnTo>
                  <a:pt x="9144000" y="416859"/>
                </a:lnTo>
                <a:lnTo>
                  <a:pt x="9144000" y="256136"/>
                </a:lnTo>
                <a:lnTo>
                  <a:pt x="2770095" y="256136"/>
                </a:lnTo>
                <a:lnTo>
                  <a:pt x="2770095" y="208430"/>
                </a:lnTo>
                <a:cubicBezTo>
                  <a:pt x="2770095" y="93317"/>
                  <a:pt x="2676778" y="0"/>
                  <a:pt x="2561665" y="0"/>
                </a:cubicBezTo>
                <a:lnTo>
                  <a:pt x="69478" y="0"/>
                </a:lnTo>
                <a:cubicBezTo>
                  <a:pt x="31106" y="0"/>
                  <a:pt x="0" y="31106"/>
                  <a:pt x="0" y="69478"/>
                </a:cubicBezTo>
                <a:lnTo>
                  <a:pt x="0" y="208429"/>
                </a:lnTo>
                <a:lnTo>
                  <a:pt x="9632" y="256136"/>
                </a:lnTo>
                <a:lnTo>
                  <a:pt x="0" y="25613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18" name="群組 17"/>
          <p:cNvGrpSpPr/>
          <p:nvPr userDrawn="1"/>
        </p:nvGrpSpPr>
        <p:grpSpPr>
          <a:xfrm flipH="1" flipV="1">
            <a:off x="0" y="5968548"/>
            <a:ext cx="9144000" cy="889452"/>
            <a:chOff x="0" y="4418633"/>
            <a:chExt cx="9144000" cy="889452"/>
          </a:xfrm>
        </p:grpSpPr>
        <p:sp>
          <p:nvSpPr>
            <p:cNvPr id="16" name="矩形 15"/>
            <p:cNvSpPr/>
            <p:nvPr userDrawn="1"/>
          </p:nvSpPr>
          <p:spPr>
            <a:xfrm>
              <a:off x="0" y="4431333"/>
              <a:ext cx="9144000" cy="5228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7" name="手繪多邊形 16"/>
            <p:cNvSpPr/>
            <p:nvPr userDrawn="1"/>
          </p:nvSpPr>
          <p:spPr>
            <a:xfrm flipV="1">
              <a:off x="0" y="4418633"/>
              <a:ext cx="9144000" cy="889452"/>
            </a:xfrm>
            <a:custGeom>
              <a:avLst/>
              <a:gdLst>
                <a:gd name="connsiteX0" fmla="*/ 0 w 9144000"/>
                <a:gd name="connsiteY0" fmla="*/ 416859 h 416859"/>
                <a:gd name="connsiteX1" fmla="*/ 208430 w 9144000"/>
                <a:gd name="connsiteY1" fmla="*/ 416859 h 416859"/>
                <a:gd name="connsiteX2" fmla="*/ 2700616 w 9144000"/>
                <a:gd name="connsiteY2" fmla="*/ 416859 h 416859"/>
                <a:gd name="connsiteX3" fmla="*/ 9144000 w 9144000"/>
                <a:gd name="connsiteY3" fmla="*/ 416859 h 416859"/>
                <a:gd name="connsiteX4" fmla="*/ 9144000 w 9144000"/>
                <a:gd name="connsiteY4" fmla="*/ 256136 h 416859"/>
                <a:gd name="connsiteX5" fmla="*/ 2770095 w 9144000"/>
                <a:gd name="connsiteY5" fmla="*/ 256136 h 416859"/>
                <a:gd name="connsiteX6" fmla="*/ 2770095 w 9144000"/>
                <a:gd name="connsiteY6" fmla="*/ 208430 h 416859"/>
                <a:gd name="connsiteX7" fmla="*/ 2561665 w 9144000"/>
                <a:gd name="connsiteY7" fmla="*/ 0 h 416859"/>
                <a:gd name="connsiteX8" fmla="*/ 69478 w 9144000"/>
                <a:gd name="connsiteY8" fmla="*/ 0 h 416859"/>
                <a:gd name="connsiteX9" fmla="*/ 0 w 9144000"/>
                <a:gd name="connsiteY9" fmla="*/ 69478 h 416859"/>
                <a:gd name="connsiteX10" fmla="*/ 0 w 9144000"/>
                <a:gd name="connsiteY10" fmla="*/ 208429 h 416859"/>
                <a:gd name="connsiteX11" fmla="*/ 9632 w 9144000"/>
                <a:gd name="connsiteY11" fmla="*/ 256136 h 416859"/>
                <a:gd name="connsiteX12" fmla="*/ 0 w 9144000"/>
                <a:gd name="connsiteY12" fmla="*/ 256136 h 41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0" h="416859">
                  <a:moveTo>
                    <a:pt x="0" y="416859"/>
                  </a:moveTo>
                  <a:lnTo>
                    <a:pt x="208430" y="416859"/>
                  </a:lnTo>
                  <a:lnTo>
                    <a:pt x="2700616" y="416859"/>
                  </a:lnTo>
                  <a:lnTo>
                    <a:pt x="9144000" y="416859"/>
                  </a:lnTo>
                  <a:lnTo>
                    <a:pt x="9144000" y="256136"/>
                  </a:lnTo>
                  <a:lnTo>
                    <a:pt x="2770095" y="256136"/>
                  </a:lnTo>
                  <a:lnTo>
                    <a:pt x="2770095" y="208430"/>
                  </a:lnTo>
                  <a:cubicBezTo>
                    <a:pt x="2770095" y="93317"/>
                    <a:pt x="2676778" y="0"/>
                    <a:pt x="2561665" y="0"/>
                  </a:cubicBezTo>
                  <a:lnTo>
                    <a:pt x="69478" y="0"/>
                  </a:lnTo>
                  <a:cubicBezTo>
                    <a:pt x="31106" y="0"/>
                    <a:pt x="0" y="31106"/>
                    <a:pt x="0" y="69478"/>
                  </a:cubicBezTo>
                  <a:lnTo>
                    <a:pt x="0" y="208429"/>
                  </a:lnTo>
                  <a:lnTo>
                    <a:pt x="9632" y="256136"/>
                  </a:lnTo>
                  <a:lnTo>
                    <a:pt x="0" y="25613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sp>
        <p:nvSpPr>
          <p:cNvPr id="19" name="矩形 18"/>
          <p:cNvSpPr/>
          <p:nvPr userDrawn="1"/>
        </p:nvSpPr>
        <p:spPr>
          <a:xfrm flipH="1" flipV="1">
            <a:off x="0" y="6581558"/>
            <a:ext cx="9144000" cy="5697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21" name="直線接點 20"/>
          <p:cNvCxnSpPr/>
          <p:nvPr userDrawn="1"/>
        </p:nvCxnSpPr>
        <p:spPr>
          <a:xfrm>
            <a:off x="0" y="6678877"/>
            <a:ext cx="9144000"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userDrawn="1"/>
        </p:nvCxnSpPr>
        <p:spPr>
          <a:xfrm>
            <a:off x="2756647" y="121194"/>
            <a:ext cx="6408000"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838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1640541" y="1215340"/>
            <a:ext cx="7234519" cy="5131671"/>
          </a:xfrm>
        </p:spPr>
        <p:txBody>
          <a:bodyPr/>
          <a:lstStyle>
            <a:lvl2pPr>
              <a:defRPr sz="3200" b="1">
                <a:solidFill>
                  <a:srgbClr val="0070C0"/>
                </a:solidFill>
              </a:defRPr>
            </a:lvl2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a:xfrm>
            <a:off x="0" y="6533216"/>
            <a:ext cx="1260000" cy="365125"/>
          </a:xfrm>
          <a:prstGeom prst="rect">
            <a:avLst/>
          </a:prstGeom>
        </p:spPr>
        <p:txBody>
          <a:bodyPr/>
          <a:lstStyle>
            <a:lvl1pPr algn="ctr">
              <a:defRPr>
                <a:solidFill>
                  <a:schemeClr val="bg1"/>
                </a:solidFill>
              </a:defRPr>
            </a:lvl1pPr>
          </a:lstStyle>
          <a:p>
            <a:fld id="{D87D126C-FBA8-4EFE-9857-C0703D5A313C}" type="datetime1">
              <a:rPr lang="zh-TW" altLang="en-US" smtClean="0">
                <a:solidFill>
                  <a:prstClr val="white"/>
                </a:solidFill>
              </a:rPr>
              <a:t>2018/3/8</a:t>
            </a:fld>
            <a:endParaRPr lang="zh-TW" altLang="en-US">
              <a:solidFill>
                <a:prstClr val="white"/>
              </a:solidFill>
            </a:endParaRPr>
          </a:p>
        </p:txBody>
      </p:sp>
      <p:sp>
        <p:nvSpPr>
          <p:cNvPr id="6"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
        <p:nvSpPr>
          <p:cNvPr id="8"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Tree>
    <p:extLst>
      <p:ext uri="{BB962C8B-B14F-4D97-AF65-F5344CB8AC3E}">
        <p14:creationId xmlns:p14="http://schemas.microsoft.com/office/powerpoint/2010/main" val="667444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1990165" y="1930204"/>
            <a:ext cx="6750425" cy="4416808"/>
          </a:xfrm>
        </p:spPr>
        <p:txBody>
          <a:bodyPr/>
          <a:lstStyle>
            <a:lvl1pPr>
              <a:defRPr baseline="0">
                <a:solidFill>
                  <a:schemeClr val="tx1">
                    <a:lumMod val="65000"/>
                    <a:lumOff val="35000"/>
                  </a:schemeClr>
                </a:solidFill>
                <a:latin typeface="Arial" panose="020B0604020202020204" pitchFamily="34" charset="0"/>
              </a:defRPr>
            </a:lvl1pPr>
            <a:lvl2pPr>
              <a:defRPr b="1" baseline="0">
                <a:solidFill>
                  <a:srgbClr val="0070C0"/>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pic>
        <p:nvPicPr>
          <p:cNvPr id="9" name="圖片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33041" y="1119366"/>
            <a:ext cx="871804" cy="810838"/>
          </a:xfrm>
          <a:prstGeom prst="rect">
            <a:avLst/>
          </a:prstGeom>
        </p:spPr>
      </p:pic>
      <p:sp>
        <p:nvSpPr>
          <p:cNvPr id="10"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7F64AE55-C744-400C-B683-906163095438}" type="datetime1">
              <a:rPr lang="zh-TW" altLang="en-US" smtClean="0">
                <a:solidFill>
                  <a:prstClr val="white"/>
                </a:solidFill>
              </a:rPr>
              <a:t>2018/3/8</a:t>
            </a:fld>
            <a:endParaRPr lang="zh-TW" altLang="en-US">
              <a:solidFill>
                <a:prstClr val="white"/>
              </a:solidFill>
            </a:endParaRPr>
          </a:p>
        </p:txBody>
      </p:sp>
      <p:sp>
        <p:nvSpPr>
          <p:cNvPr id="12"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
        <p:nvSpPr>
          <p:cNvPr id="8"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Tree>
    <p:extLst>
      <p:ext uri="{BB962C8B-B14F-4D97-AF65-F5344CB8AC3E}">
        <p14:creationId xmlns:p14="http://schemas.microsoft.com/office/powerpoint/2010/main" val="1055146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573306" y="1131515"/>
            <a:ext cx="6937282" cy="1863381"/>
          </a:xfrm>
        </p:spPr>
        <p:txBody>
          <a:bodyPr anchor="b">
            <a:normAutofit/>
          </a:bodyPr>
          <a:lstStyle>
            <a:lvl1pPr algn="l">
              <a:defRPr sz="4800">
                <a:solidFill>
                  <a:srgbClr val="0070C0"/>
                </a:solidFill>
              </a:defRPr>
            </a:lvl1pPr>
          </a:lstStyle>
          <a:p>
            <a:r>
              <a:rPr lang="zh-TW" altLang="en-US" dirty="0"/>
              <a:t>按一下以編輯母片標題樣式</a:t>
            </a:r>
            <a:endParaRPr lang="en-US" dirty="0"/>
          </a:p>
        </p:txBody>
      </p:sp>
      <p:sp>
        <p:nvSpPr>
          <p:cNvPr id="3" name="Text Placeholder 2"/>
          <p:cNvSpPr>
            <a:spLocks noGrp="1"/>
          </p:cNvSpPr>
          <p:nvPr>
            <p:ph type="body" idx="1"/>
          </p:nvPr>
        </p:nvSpPr>
        <p:spPr>
          <a:xfrm>
            <a:off x="1573306" y="3110287"/>
            <a:ext cx="6937282" cy="3196384"/>
          </a:xfrm>
        </p:spPr>
        <p:txBody>
          <a:bodyPr>
            <a:normAutofit/>
          </a:bodyPr>
          <a:lstStyle>
            <a:lvl1pPr marL="0" indent="0" algn="l">
              <a:buFont typeface="Wingdings" panose="05000000000000000000" pitchFamily="2" charset="2"/>
              <a:buNone/>
              <a:defRPr sz="2800" b="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按一下以編輯母片文字樣式</a:t>
            </a:r>
          </a:p>
        </p:txBody>
      </p:sp>
      <p:sp>
        <p:nvSpPr>
          <p:cNvPr id="7"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C28DC6A1-5267-473D-8DF7-3E331A4E2B5A}" type="datetime1">
              <a:rPr lang="zh-TW" altLang="en-US" smtClean="0">
                <a:solidFill>
                  <a:prstClr val="white"/>
                </a:solidFill>
              </a:rPr>
              <a:t>2018/3/8</a:t>
            </a:fld>
            <a:endParaRPr lang="zh-TW" altLang="en-US">
              <a:solidFill>
                <a:prstClr val="white"/>
              </a:solidFill>
            </a:endParaRPr>
          </a:p>
        </p:txBody>
      </p:sp>
      <p:sp>
        <p:nvSpPr>
          <p:cNvPr id="9" name="Slide Number Placeholder 5"/>
          <p:cNvSpPr>
            <a:spLocks noGrp="1"/>
          </p:cNvSpPr>
          <p:nvPr>
            <p:ph type="sldNum" sz="quarter" idx="12"/>
          </p:nvPr>
        </p:nvSpPr>
        <p:spPr>
          <a:xfrm>
            <a:off x="8066224" y="6527771"/>
            <a:ext cx="968188" cy="365125"/>
          </a:xfrm>
          <a:prstGeom prst="rect">
            <a:avLst/>
          </a:prstGeom>
        </p:spPr>
        <p:txBody>
          <a:bodyPr/>
          <a:lstStyle>
            <a:lvl1pPr algn="r">
              <a:defRPr/>
            </a:lvl1pPr>
          </a:lstStyle>
          <a:p>
            <a:fld id="{C45D8186-99EE-4364-AA57-C9F4FAA33639}" type="slidenum">
              <a:rPr lang="zh-TW" altLang="en-US" smtClean="0">
                <a:solidFill>
                  <a:prstClr val="black"/>
                </a:solidFill>
              </a:rPr>
              <a:pPr/>
              <a:t>‹#›</a:t>
            </a:fld>
            <a:endParaRPr lang="zh-TW" altLang="en-US">
              <a:solidFill>
                <a:prstClr val="black"/>
              </a:solidFill>
            </a:endParaRPr>
          </a:p>
        </p:txBody>
      </p:sp>
      <p:sp>
        <p:nvSpPr>
          <p:cNvPr id="10"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Tree>
    <p:extLst>
      <p:ext uri="{BB962C8B-B14F-4D97-AF65-F5344CB8AC3E}">
        <p14:creationId xmlns:p14="http://schemas.microsoft.com/office/powerpoint/2010/main" val="22092523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37995BFD-C044-4DE7-A977-83324D8D01E4}" type="datetime1">
              <a:rPr lang="zh-TW" altLang="en-US" smtClean="0">
                <a:solidFill>
                  <a:prstClr val="white"/>
                </a:solidFill>
              </a:rPr>
              <a:t>2018/3/8</a:t>
            </a:fld>
            <a:endParaRPr lang="zh-TW" altLang="en-US">
              <a:solidFill>
                <a:prstClr val="white"/>
              </a:solidFill>
            </a:endParaRPr>
          </a:p>
        </p:txBody>
      </p:sp>
      <p:sp>
        <p:nvSpPr>
          <p:cNvPr id="9" name="Footer Placeholder 4"/>
          <p:cNvSpPr>
            <a:spLocks noGrp="1"/>
          </p:cNvSpPr>
          <p:nvPr>
            <p:ph type="ftr" sz="quarter" idx="11"/>
          </p:nvPr>
        </p:nvSpPr>
        <p:spPr>
          <a:xfrm>
            <a:off x="1219660" y="6527115"/>
            <a:ext cx="2407024" cy="365125"/>
          </a:xfrm>
          <a:prstGeom prst="rect">
            <a:avLst/>
          </a:prstGeom>
        </p:spPr>
        <p:txBody>
          <a:body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10"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Tree>
    <p:extLst>
      <p:ext uri="{BB962C8B-B14F-4D97-AF65-F5344CB8AC3E}">
        <p14:creationId xmlns:p14="http://schemas.microsoft.com/office/powerpoint/2010/main" val="6124262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0"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6408FB4B-6EE1-4F29-A28B-C1A1C97CAA3A}" type="datetime1">
              <a:rPr lang="zh-TW" altLang="en-US" smtClean="0">
                <a:solidFill>
                  <a:prstClr val="white"/>
                </a:solidFill>
              </a:rPr>
              <a:t>2018/3/8</a:t>
            </a:fld>
            <a:endParaRPr lang="zh-TW" altLang="en-US">
              <a:solidFill>
                <a:prstClr val="white"/>
              </a:solidFill>
            </a:endParaRPr>
          </a:p>
        </p:txBody>
      </p:sp>
      <p:sp>
        <p:nvSpPr>
          <p:cNvPr id="11" name="Footer Placeholder 4"/>
          <p:cNvSpPr>
            <a:spLocks noGrp="1"/>
          </p:cNvSpPr>
          <p:nvPr>
            <p:ph type="ftr" sz="quarter" idx="11"/>
          </p:nvPr>
        </p:nvSpPr>
        <p:spPr>
          <a:xfrm>
            <a:off x="1219660" y="6527115"/>
            <a:ext cx="2407024" cy="365125"/>
          </a:xfrm>
          <a:prstGeom prst="rect">
            <a:avLst/>
          </a:prstGeom>
        </p:spPr>
        <p:txBody>
          <a:body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12"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Tree>
    <p:extLst>
      <p:ext uri="{BB962C8B-B14F-4D97-AF65-F5344CB8AC3E}">
        <p14:creationId xmlns:p14="http://schemas.microsoft.com/office/powerpoint/2010/main" val="975289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按一下以編輯母片標題樣式</a:t>
            </a:r>
            <a:endParaRPr lang="en-US" dirty="0"/>
          </a:p>
        </p:txBody>
      </p:sp>
      <p:sp>
        <p:nvSpPr>
          <p:cNvPr id="3" name="Content Placeholder 2"/>
          <p:cNvSpPr>
            <a:spLocks noGrp="1"/>
          </p:cNvSpPr>
          <p:nvPr>
            <p:ph idx="1"/>
          </p:nvPr>
        </p:nvSpPr>
        <p:spPr>
          <a:xfrm>
            <a:off x="1640541" y="1215340"/>
            <a:ext cx="7234519" cy="5131671"/>
          </a:xfrm>
        </p:spPr>
        <p:txBody>
          <a:bodyPr/>
          <a:lstStyle>
            <a:lvl2pPr>
              <a:defRPr sz="3200" b="1">
                <a:solidFill>
                  <a:srgbClr val="0070C0"/>
                </a:solidFill>
              </a:defRPr>
            </a:lvl2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a:xfrm>
            <a:off x="0" y="6533216"/>
            <a:ext cx="1260000" cy="365125"/>
          </a:xfrm>
          <a:prstGeom prst="rect">
            <a:avLst/>
          </a:prstGeom>
        </p:spPr>
        <p:txBody>
          <a:bodyPr/>
          <a:lstStyle>
            <a:lvl1pPr algn="ctr">
              <a:defRPr>
                <a:solidFill>
                  <a:schemeClr val="bg1"/>
                </a:solidFill>
              </a:defRPr>
            </a:lvl1pPr>
          </a:lstStyle>
          <a:p>
            <a:fld id="{28948FA9-17FA-47F4-842A-F35C7498B6B2}" type="datetime1">
              <a:rPr lang="zh-TW" altLang="en-US" smtClean="0"/>
              <a:t>2018/3/8</a:t>
            </a:fld>
            <a:endParaRPr lang="zh-TW" altLang="en-US"/>
          </a:p>
        </p:txBody>
      </p:sp>
      <p:sp>
        <p:nvSpPr>
          <p:cNvPr id="6"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t>‹#›</a:t>
            </a:fld>
            <a:endParaRPr lang="zh-TW" altLang="en-US"/>
          </a:p>
        </p:txBody>
      </p:sp>
      <p:sp>
        <p:nvSpPr>
          <p:cNvPr id="7" name="Footer Placeholder 4"/>
          <p:cNvSpPr>
            <a:spLocks noGrp="1"/>
          </p:cNvSpPr>
          <p:nvPr>
            <p:ph type="ftr" sz="quarter" idx="11"/>
          </p:nvPr>
        </p:nvSpPr>
        <p:spPr>
          <a:xfrm>
            <a:off x="5896856" y="6535271"/>
            <a:ext cx="2201292" cy="365125"/>
          </a:xfrm>
          <a:prstGeom prst="rect">
            <a:avLst/>
          </a:prstGeom>
        </p:spPr>
        <p:txBody>
          <a:bodyPr anchor="ctr"/>
          <a:lstStyle>
            <a:lvl1pPr algn="r">
              <a:defRPr sz="1200" baseline="0">
                <a:solidFill>
                  <a:schemeClr val="tx1">
                    <a:lumMod val="50000"/>
                    <a:lumOff val="50000"/>
                  </a:schemeClr>
                </a:solidFill>
                <a:latin typeface="Arial" panose="020B0604020202020204" pitchFamily="34" charset="0"/>
                <a:ea typeface="微軟正黑體" panose="020B0604030504040204" pitchFamily="34" charset="-120"/>
              </a:defRPr>
            </a:lvl1pPr>
          </a:lstStyle>
          <a:p>
            <a:r>
              <a:rPr lang="zh-TW" altLang="en-US"/>
              <a:t>計算機概論 </a:t>
            </a:r>
            <a:r>
              <a:rPr lang="en-US" altLang="zh-TW"/>
              <a:t>A (PC05123A)</a:t>
            </a:r>
            <a:endParaRPr lang="zh-TW" altLang="en-US" dirty="0"/>
          </a:p>
        </p:txBody>
      </p:sp>
    </p:spTree>
    <p:extLst>
      <p:ext uri="{BB962C8B-B14F-4D97-AF65-F5344CB8AC3E}">
        <p14:creationId xmlns:p14="http://schemas.microsoft.com/office/powerpoint/2010/main" val="31278201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6"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6A06CCD0-389A-41DF-A7FA-77E2A916ED62}" type="datetime1">
              <a:rPr lang="zh-TW" altLang="en-US" smtClean="0">
                <a:solidFill>
                  <a:prstClr val="white"/>
                </a:solidFill>
              </a:rPr>
              <a:t>2018/3/8</a:t>
            </a:fld>
            <a:endParaRPr lang="zh-TW" altLang="en-US">
              <a:solidFill>
                <a:prstClr val="white"/>
              </a:solidFill>
            </a:endParaRPr>
          </a:p>
        </p:txBody>
      </p:sp>
      <p:sp>
        <p:nvSpPr>
          <p:cNvPr id="8"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
        <p:nvSpPr>
          <p:cNvPr id="9"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Tree>
    <p:extLst>
      <p:ext uri="{BB962C8B-B14F-4D97-AF65-F5344CB8AC3E}">
        <p14:creationId xmlns:p14="http://schemas.microsoft.com/office/powerpoint/2010/main" val="18481320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只有標題">
    <p:spTree>
      <p:nvGrpSpPr>
        <p:cNvPr id="1" name=""/>
        <p:cNvGrpSpPr/>
        <p:nvPr/>
      </p:nvGrpSpPr>
      <p:grpSpPr>
        <a:xfrm>
          <a:off x="0" y="0"/>
          <a:ext cx="0" cy="0"/>
          <a:chOff x="0" y="0"/>
          <a:chExt cx="0" cy="0"/>
        </a:xfrm>
      </p:grpSpPr>
      <p:sp>
        <p:nvSpPr>
          <p:cNvPr id="6" name="Date Placeholder 3"/>
          <p:cNvSpPr>
            <a:spLocks noGrp="1"/>
          </p:cNvSpPr>
          <p:nvPr>
            <p:ph type="dt" sz="half" idx="10"/>
          </p:nvPr>
        </p:nvSpPr>
        <p:spPr>
          <a:xfrm>
            <a:off x="0" y="6492875"/>
            <a:ext cx="1260000" cy="365125"/>
          </a:xfrm>
          <a:prstGeom prst="rect">
            <a:avLst/>
          </a:prstGeom>
        </p:spPr>
        <p:txBody>
          <a:bodyPr/>
          <a:lstStyle>
            <a:lvl1pPr algn="ctr">
              <a:defRPr>
                <a:solidFill>
                  <a:schemeClr val="tx1">
                    <a:lumMod val="85000"/>
                    <a:lumOff val="15000"/>
                  </a:schemeClr>
                </a:solidFill>
              </a:defRPr>
            </a:lvl1pPr>
          </a:lstStyle>
          <a:p>
            <a:fld id="{7BCEC66A-2663-4D0F-9140-72C5467EB395}" type="datetime1">
              <a:rPr lang="zh-TW" altLang="en-US" smtClean="0">
                <a:solidFill>
                  <a:prstClr val="black">
                    <a:lumMod val="85000"/>
                    <a:lumOff val="15000"/>
                  </a:prstClr>
                </a:solidFill>
              </a:rPr>
              <a:t>2018/3/8</a:t>
            </a:fld>
            <a:endParaRPr lang="zh-TW" altLang="en-US">
              <a:solidFill>
                <a:prstClr val="black">
                  <a:lumMod val="85000"/>
                  <a:lumOff val="15000"/>
                </a:prstClr>
              </a:solidFill>
            </a:endParaRPr>
          </a:p>
        </p:txBody>
      </p:sp>
      <p:sp>
        <p:nvSpPr>
          <p:cNvPr id="8"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pic>
        <p:nvPicPr>
          <p:cNvPr id="10" name="圖片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9423"/>
            <a:ext cx="9291918" cy="5575151"/>
          </a:xfrm>
          <a:prstGeom prst="rect">
            <a:avLst/>
          </a:prstGeom>
        </p:spPr>
      </p:pic>
      <p:sp>
        <p:nvSpPr>
          <p:cNvPr id="4" name="文字版面配置區 3"/>
          <p:cNvSpPr>
            <a:spLocks noGrp="1"/>
          </p:cNvSpPr>
          <p:nvPr>
            <p:ph type="body" sz="quarter" idx="13"/>
          </p:nvPr>
        </p:nvSpPr>
        <p:spPr>
          <a:xfrm>
            <a:off x="2540000" y="1076512"/>
            <a:ext cx="6120000" cy="3216088"/>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3281737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9DF796F7-E1C8-42E1-83BE-B582A091ABF3}" type="datetime1">
              <a:rPr lang="zh-TW" altLang="en-US" smtClean="0">
                <a:solidFill>
                  <a:prstClr val="white"/>
                </a:solidFill>
              </a:rPr>
              <a:t>2018/3/8</a:t>
            </a:fld>
            <a:endParaRPr lang="zh-TW" altLang="en-US">
              <a:solidFill>
                <a:prstClr val="white"/>
              </a:solidFill>
            </a:endParaRPr>
          </a:p>
        </p:txBody>
      </p:sp>
      <p:sp>
        <p:nvSpPr>
          <p:cNvPr id="6"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
        <p:nvSpPr>
          <p:cNvPr id="7"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Tree>
    <p:extLst>
      <p:ext uri="{BB962C8B-B14F-4D97-AF65-F5344CB8AC3E}">
        <p14:creationId xmlns:p14="http://schemas.microsoft.com/office/powerpoint/2010/main" val="34103312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1340682" y="6527771"/>
            <a:ext cx="1815352" cy="365125"/>
          </a:xfrm>
          <a:prstGeom prst="rect">
            <a:avLst/>
          </a:prstGeom>
        </p:spPr>
        <p:txBody>
          <a:bodyPr/>
          <a:lstStyle/>
          <a:p>
            <a:fld id="{C838B445-D296-4103-8760-E25F506784D3}" type="datetime1">
              <a:rPr lang="zh-TW" altLang="en-US" smtClean="0">
                <a:solidFill>
                  <a:prstClr val="white"/>
                </a:solidFill>
              </a:rPr>
              <a:t>2018/3/8</a:t>
            </a:fld>
            <a:endParaRPr lang="zh-TW" altLang="en-US">
              <a:solidFill>
                <a:prstClr val="white"/>
              </a:solidFill>
            </a:endParaRPr>
          </a:p>
        </p:txBody>
      </p:sp>
      <p:sp>
        <p:nvSpPr>
          <p:cNvPr id="6" name="Footer Placeholder 5"/>
          <p:cNvSpPr>
            <a:spLocks noGrp="1"/>
          </p:cNvSpPr>
          <p:nvPr>
            <p:ph type="ftr" sz="quarter" idx="11"/>
          </p:nvPr>
        </p:nvSpPr>
        <p:spPr>
          <a:xfrm>
            <a:off x="3236716" y="6502931"/>
            <a:ext cx="4589474" cy="365125"/>
          </a:xfrm>
          <a:prstGeom prst="rect">
            <a:avLst/>
          </a:prstGeom>
        </p:spPr>
        <p:txBody>
          <a:body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7" name="Slide Number Placeholder 6"/>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Tree>
    <p:extLst>
      <p:ext uri="{BB962C8B-B14F-4D97-AF65-F5344CB8AC3E}">
        <p14:creationId xmlns:p14="http://schemas.microsoft.com/office/powerpoint/2010/main" val="23905033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1340682" y="6527771"/>
            <a:ext cx="1815352" cy="365125"/>
          </a:xfrm>
          <a:prstGeom prst="rect">
            <a:avLst/>
          </a:prstGeom>
        </p:spPr>
        <p:txBody>
          <a:bodyPr/>
          <a:lstStyle/>
          <a:p>
            <a:fld id="{75812E1A-4284-4950-9885-86A2D3585946}" type="datetime1">
              <a:rPr lang="zh-TW" altLang="en-US" smtClean="0">
                <a:solidFill>
                  <a:prstClr val="white"/>
                </a:solidFill>
              </a:rPr>
              <a:t>2018/3/8</a:t>
            </a:fld>
            <a:endParaRPr lang="zh-TW" altLang="en-US">
              <a:solidFill>
                <a:prstClr val="white"/>
              </a:solidFill>
            </a:endParaRPr>
          </a:p>
        </p:txBody>
      </p:sp>
      <p:sp>
        <p:nvSpPr>
          <p:cNvPr id="6" name="Footer Placeholder 5"/>
          <p:cNvSpPr>
            <a:spLocks noGrp="1"/>
          </p:cNvSpPr>
          <p:nvPr>
            <p:ph type="ftr" sz="quarter" idx="11"/>
          </p:nvPr>
        </p:nvSpPr>
        <p:spPr>
          <a:xfrm>
            <a:off x="3236716" y="6502931"/>
            <a:ext cx="4589474" cy="365125"/>
          </a:xfrm>
          <a:prstGeom prst="rect">
            <a:avLst/>
          </a:prstGeom>
        </p:spPr>
        <p:txBody>
          <a:body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7" name="Slide Number Placeholder 6"/>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Tree>
    <p:extLst>
      <p:ext uri="{BB962C8B-B14F-4D97-AF65-F5344CB8AC3E}">
        <p14:creationId xmlns:p14="http://schemas.microsoft.com/office/powerpoint/2010/main" val="35046853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1340682" y="6527771"/>
            <a:ext cx="1815352" cy="365125"/>
          </a:xfrm>
          <a:prstGeom prst="rect">
            <a:avLst/>
          </a:prstGeom>
        </p:spPr>
        <p:txBody>
          <a:bodyPr/>
          <a:lstStyle/>
          <a:p>
            <a:fld id="{CCDC0705-1E13-4625-A29B-DCD027893565}" type="datetime1">
              <a:rPr lang="zh-TW" altLang="en-US" smtClean="0">
                <a:solidFill>
                  <a:prstClr val="white"/>
                </a:solidFill>
              </a:rPr>
              <a:t>2018/3/8</a:t>
            </a:fld>
            <a:endParaRPr lang="zh-TW" altLang="en-US">
              <a:solidFill>
                <a:prstClr val="white"/>
              </a:solidFill>
            </a:endParaRPr>
          </a:p>
        </p:txBody>
      </p:sp>
      <p:sp>
        <p:nvSpPr>
          <p:cNvPr id="5" name="Footer Placeholder 4"/>
          <p:cNvSpPr>
            <a:spLocks noGrp="1"/>
          </p:cNvSpPr>
          <p:nvPr>
            <p:ph type="ftr" sz="quarter" idx="11"/>
          </p:nvPr>
        </p:nvSpPr>
        <p:spPr>
          <a:xfrm>
            <a:off x="3236716" y="6502931"/>
            <a:ext cx="4589474" cy="365125"/>
          </a:xfrm>
          <a:prstGeom prst="rect">
            <a:avLst/>
          </a:prstGeom>
        </p:spPr>
        <p:txBody>
          <a:body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6" name="Slide Number Placeholder 5"/>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Tree>
    <p:extLst>
      <p:ext uri="{BB962C8B-B14F-4D97-AF65-F5344CB8AC3E}">
        <p14:creationId xmlns:p14="http://schemas.microsoft.com/office/powerpoint/2010/main" val="4985438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1340682" y="6527771"/>
            <a:ext cx="1815352" cy="365125"/>
          </a:xfrm>
          <a:prstGeom prst="rect">
            <a:avLst/>
          </a:prstGeom>
        </p:spPr>
        <p:txBody>
          <a:bodyPr/>
          <a:lstStyle/>
          <a:p>
            <a:fld id="{2053C942-BDC1-4D36-9089-A61BCBF024A6}" type="datetime1">
              <a:rPr lang="zh-TW" altLang="en-US" smtClean="0">
                <a:solidFill>
                  <a:prstClr val="white"/>
                </a:solidFill>
              </a:rPr>
              <a:t>2018/3/8</a:t>
            </a:fld>
            <a:endParaRPr lang="zh-TW" altLang="en-US">
              <a:solidFill>
                <a:prstClr val="white"/>
              </a:solidFill>
            </a:endParaRPr>
          </a:p>
        </p:txBody>
      </p:sp>
      <p:sp>
        <p:nvSpPr>
          <p:cNvPr id="5" name="Footer Placeholder 4"/>
          <p:cNvSpPr>
            <a:spLocks noGrp="1"/>
          </p:cNvSpPr>
          <p:nvPr>
            <p:ph type="ftr" sz="quarter" idx="11"/>
          </p:nvPr>
        </p:nvSpPr>
        <p:spPr>
          <a:xfrm>
            <a:off x="3236716" y="6502931"/>
            <a:ext cx="4589474" cy="365125"/>
          </a:xfrm>
          <a:prstGeom prst="rect">
            <a:avLst/>
          </a:prstGeom>
        </p:spPr>
        <p:txBody>
          <a:body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6" name="Slide Number Placeholder 5"/>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Tree>
    <p:extLst>
      <p:ext uri="{BB962C8B-B14F-4D97-AF65-F5344CB8AC3E}">
        <p14:creationId xmlns:p14="http://schemas.microsoft.com/office/powerpoint/2010/main" val="3850192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1990165" y="1930204"/>
            <a:ext cx="6750425" cy="4416808"/>
          </a:xfrm>
        </p:spPr>
        <p:txBody>
          <a:bodyPr/>
          <a:lstStyle>
            <a:lvl1pPr>
              <a:defRPr baseline="0">
                <a:solidFill>
                  <a:schemeClr val="tx1">
                    <a:lumMod val="75000"/>
                    <a:lumOff val="25000"/>
                  </a:schemeClr>
                </a:solidFill>
                <a:latin typeface="Arial" panose="020B0604020202020204" pitchFamily="34" charset="0"/>
              </a:defRPr>
            </a:lvl1pPr>
            <a:lvl2pPr>
              <a:defRPr b="1" baseline="0">
                <a:solidFill>
                  <a:srgbClr val="0070C0"/>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pic>
        <p:nvPicPr>
          <p:cNvPr id="9" name="圖片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33041" y="1119366"/>
            <a:ext cx="871804" cy="810838"/>
          </a:xfrm>
          <a:prstGeom prst="rect">
            <a:avLst/>
          </a:prstGeom>
        </p:spPr>
      </p:pic>
      <p:sp>
        <p:nvSpPr>
          <p:cNvPr id="10"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662F5F68-5B32-48FB-AF00-E958E4BA41B4}" type="datetime1">
              <a:rPr lang="zh-TW" altLang="en-US" smtClean="0"/>
              <a:t>2018/3/8</a:t>
            </a:fld>
            <a:endParaRPr lang="zh-TW" altLang="en-US"/>
          </a:p>
        </p:txBody>
      </p:sp>
      <p:sp>
        <p:nvSpPr>
          <p:cNvPr id="12"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t>‹#›</a:t>
            </a:fld>
            <a:endParaRPr lang="zh-TW" altLang="en-US"/>
          </a:p>
        </p:txBody>
      </p:sp>
      <p:sp>
        <p:nvSpPr>
          <p:cNvPr id="11" name="Footer Placeholder 4"/>
          <p:cNvSpPr>
            <a:spLocks noGrp="1"/>
          </p:cNvSpPr>
          <p:nvPr>
            <p:ph type="ftr" sz="quarter" idx="11"/>
          </p:nvPr>
        </p:nvSpPr>
        <p:spPr>
          <a:xfrm>
            <a:off x="5896856" y="6535271"/>
            <a:ext cx="2201292" cy="365125"/>
          </a:xfrm>
          <a:prstGeom prst="rect">
            <a:avLst/>
          </a:prstGeom>
        </p:spPr>
        <p:txBody>
          <a:bodyPr anchor="ctr"/>
          <a:lstStyle>
            <a:lvl1pPr algn="r">
              <a:defRPr sz="1200" baseline="0">
                <a:solidFill>
                  <a:schemeClr val="tx1">
                    <a:lumMod val="50000"/>
                    <a:lumOff val="50000"/>
                  </a:schemeClr>
                </a:solidFill>
                <a:latin typeface="Arial" panose="020B0604020202020204" pitchFamily="34" charset="0"/>
                <a:ea typeface="微軟正黑體" panose="020B0604030504040204" pitchFamily="34" charset="-120"/>
              </a:defRPr>
            </a:lvl1pPr>
          </a:lstStyle>
          <a:p>
            <a:r>
              <a:rPr lang="zh-TW" altLang="en-US"/>
              <a:t>計算機概論 </a:t>
            </a:r>
            <a:r>
              <a:rPr lang="en-US" altLang="zh-TW"/>
              <a:t>A (PC05123A)</a:t>
            </a:r>
            <a:endParaRPr lang="zh-TW" altLang="en-US" dirty="0"/>
          </a:p>
        </p:txBody>
      </p:sp>
    </p:spTree>
    <p:extLst>
      <p:ext uri="{BB962C8B-B14F-4D97-AF65-F5344CB8AC3E}">
        <p14:creationId xmlns:p14="http://schemas.microsoft.com/office/powerpoint/2010/main" val="2244912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573306" y="1131515"/>
            <a:ext cx="6937282" cy="1863381"/>
          </a:xfrm>
        </p:spPr>
        <p:txBody>
          <a:bodyPr anchor="b">
            <a:normAutofit/>
          </a:bodyPr>
          <a:lstStyle>
            <a:lvl1pPr algn="l">
              <a:defRPr sz="4800">
                <a:solidFill>
                  <a:srgbClr val="0070C0"/>
                </a:solidFill>
              </a:defRPr>
            </a:lvl1pPr>
          </a:lstStyle>
          <a:p>
            <a:r>
              <a:rPr lang="zh-TW" altLang="en-US" dirty="0"/>
              <a:t>按一下以編輯母片標題樣式</a:t>
            </a:r>
            <a:endParaRPr lang="en-US" dirty="0"/>
          </a:p>
        </p:txBody>
      </p:sp>
      <p:sp>
        <p:nvSpPr>
          <p:cNvPr id="3" name="Text Placeholder 2"/>
          <p:cNvSpPr>
            <a:spLocks noGrp="1"/>
          </p:cNvSpPr>
          <p:nvPr>
            <p:ph type="body" idx="1"/>
          </p:nvPr>
        </p:nvSpPr>
        <p:spPr>
          <a:xfrm>
            <a:off x="1573306" y="3110287"/>
            <a:ext cx="6937282" cy="3196384"/>
          </a:xfrm>
        </p:spPr>
        <p:txBody>
          <a:bodyPr>
            <a:normAutofit/>
          </a:bodyPr>
          <a:lstStyle>
            <a:lvl1pPr marL="0" indent="0" algn="l">
              <a:buFont typeface="Wingdings" panose="05000000000000000000" pitchFamily="2" charset="2"/>
              <a:buNone/>
              <a:defRPr sz="2800" b="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按一下以編輯母片文字樣式</a:t>
            </a:r>
          </a:p>
        </p:txBody>
      </p:sp>
      <p:sp>
        <p:nvSpPr>
          <p:cNvPr id="7"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7E4A1318-CFFB-4EE5-864A-1E3155838B7B}" type="datetime1">
              <a:rPr lang="zh-TW" altLang="en-US" smtClean="0"/>
              <a:t>2018/3/8</a:t>
            </a:fld>
            <a:endParaRPr lang="zh-TW" altLang="en-US"/>
          </a:p>
        </p:txBody>
      </p:sp>
      <p:sp>
        <p:nvSpPr>
          <p:cNvPr id="9" name="Slide Number Placeholder 5"/>
          <p:cNvSpPr>
            <a:spLocks noGrp="1"/>
          </p:cNvSpPr>
          <p:nvPr>
            <p:ph type="sldNum" sz="quarter" idx="12"/>
          </p:nvPr>
        </p:nvSpPr>
        <p:spPr>
          <a:xfrm>
            <a:off x="8066224" y="6527771"/>
            <a:ext cx="968188" cy="365125"/>
          </a:xfrm>
          <a:prstGeom prst="rect">
            <a:avLst/>
          </a:prstGeom>
        </p:spPr>
        <p:txBody>
          <a:bodyPr/>
          <a:lstStyle>
            <a:lvl1pPr algn="r">
              <a:defRPr/>
            </a:lvl1pPr>
          </a:lstStyle>
          <a:p>
            <a:fld id="{C45D8186-99EE-4364-AA57-C9F4FAA33639}" type="slidenum">
              <a:rPr lang="zh-TW" altLang="en-US" smtClean="0"/>
              <a:pPr/>
              <a:t>‹#›</a:t>
            </a:fld>
            <a:endParaRPr lang="zh-TW" altLang="en-US"/>
          </a:p>
        </p:txBody>
      </p:sp>
      <p:sp>
        <p:nvSpPr>
          <p:cNvPr id="8" name="Footer Placeholder 4"/>
          <p:cNvSpPr>
            <a:spLocks noGrp="1"/>
          </p:cNvSpPr>
          <p:nvPr>
            <p:ph type="ftr" sz="quarter" idx="11"/>
          </p:nvPr>
        </p:nvSpPr>
        <p:spPr>
          <a:xfrm>
            <a:off x="5896856" y="6535271"/>
            <a:ext cx="2201292" cy="365125"/>
          </a:xfrm>
          <a:prstGeom prst="rect">
            <a:avLst/>
          </a:prstGeom>
        </p:spPr>
        <p:txBody>
          <a:bodyPr anchor="ctr"/>
          <a:lstStyle>
            <a:lvl1pPr algn="r">
              <a:defRPr sz="1200" baseline="0">
                <a:solidFill>
                  <a:schemeClr val="tx1">
                    <a:lumMod val="50000"/>
                    <a:lumOff val="50000"/>
                  </a:schemeClr>
                </a:solidFill>
                <a:latin typeface="Arial" panose="020B0604020202020204" pitchFamily="34" charset="0"/>
                <a:ea typeface="微軟正黑體" panose="020B0604030504040204" pitchFamily="34" charset="-120"/>
              </a:defRPr>
            </a:lvl1pPr>
          </a:lstStyle>
          <a:p>
            <a:r>
              <a:rPr lang="zh-TW" altLang="en-US"/>
              <a:t>計算機概論 </a:t>
            </a:r>
            <a:r>
              <a:rPr lang="en-US" altLang="zh-TW"/>
              <a:t>A (PC05123A)</a:t>
            </a:r>
            <a:endParaRPr lang="zh-TW" altLang="en-US" dirty="0"/>
          </a:p>
        </p:txBody>
      </p:sp>
    </p:spTree>
    <p:extLst>
      <p:ext uri="{BB962C8B-B14F-4D97-AF65-F5344CB8AC3E}">
        <p14:creationId xmlns:p14="http://schemas.microsoft.com/office/powerpoint/2010/main" val="131618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88879099-E8D1-4519-8539-B057286BDDDB}" type="datetime1">
              <a:rPr lang="zh-TW" altLang="en-US" smtClean="0"/>
              <a:t>2018/3/8</a:t>
            </a:fld>
            <a:endParaRPr lang="zh-TW" altLang="en-US"/>
          </a:p>
        </p:txBody>
      </p:sp>
      <p:sp>
        <p:nvSpPr>
          <p:cNvPr id="9" name="Footer Placeholder 4"/>
          <p:cNvSpPr>
            <a:spLocks noGrp="1"/>
          </p:cNvSpPr>
          <p:nvPr>
            <p:ph type="ftr" sz="quarter" idx="11"/>
          </p:nvPr>
        </p:nvSpPr>
        <p:spPr>
          <a:xfrm>
            <a:off x="1219660" y="6527115"/>
            <a:ext cx="2407024" cy="365125"/>
          </a:xfrm>
          <a:prstGeom prst="rect">
            <a:avLst/>
          </a:prstGeom>
        </p:spPr>
        <p:txBody>
          <a:bodyPr/>
          <a:lstStyle/>
          <a:p>
            <a:r>
              <a:rPr lang="zh-TW" altLang="en-US"/>
              <a:t>計算機概論 </a:t>
            </a:r>
            <a:r>
              <a:rPr lang="en-US" altLang="zh-TW"/>
              <a:t>A (PC05123A)</a:t>
            </a:r>
            <a:endParaRPr lang="zh-TW" altLang="en-US" dirty="0"/>
          </a:p>
        </p:txBody>
      </p:sp>
      <p:sp>
        <p:nvSpPr>
          <p:cNvPr id="10"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t>‹#›</a:t>
            </a:fld>
            <a:endParaRPr lang="zh-TW" altLang="en-US"/>
          </a:p>
        </p:txBody>
      </p:sp>
    </p:spTree>
    <p:extLst>
      <p:ext uri="{BB962C8B-B14F-4D97-AF65-F5344CB8AC3E}">
        <p14:creationId xmlns:p14="http://schemas.microsoft.com/office/powerpoint/2010/main" val="2915766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0"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186F2A3F-A6E5-47F2-A7EE-CFFA4FCBA026}" type="datetime1">
              <a:rPr lang="zh-TW" altLang="en-US" smtClean="0"/>
              <a:t>2018/3/8</a:t>
            </a:fld>
            <a:endParaRPr lang="zh-TW" altLang="en-US"/>
          </a:p>
        </p:txBody>
      </p:sp>
      <p:sp>
        <p:nvSpPr>
          <p:cNvPr id="12"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t>‹#›</a:t>
            </a:fld>
            <a:endParaRPr lang="zh-TW" altLang="en-US"/>
          </a:p>
        </p:txBody>
      </p:sp>
      <p:sp>
        <p:nvSpPr>
          <p:cNvPr id="13" name="Footer Placeholder 4"/>
          <p:cNvSpPr txBox="1">
            <a:spLocks/>
          </p:cNvSpPr>
          <p:nvPr userDrawn="1"/>
        </p:nvSpPr>
        <p:spPr>
          <a:xfrm>
            <a:off x="5896856" y="6535271"/>
            <a:ext cx="2201292" cy="365125"/>
          </a:xfrm>
          <a:prstGeom prst="rect">
            <a:avLst/>
          </a:prstGeom>
        </p:spPr>
        <p:txBody>
          <a:bodyPr anchor="ctr"/>
          <a:lstStyle>
            <a:defPPr>
              <a:defRPr lang="zh-TW"/>
            </a:defPPr>
            <a:lvl1pPr marL="0" algn="r" defTabSz="914400" rtl="0" eaLnBrk="1" latinLnBrk="0" hangingPunct="1">
              <a:defRPr sz="1200" kern="1200" baseline="0">
                <a:solidFill>
                  <a:schemeClr val="tx1">
                    <a:lumMod val="50000"/>
                    <a:lumOff val="50000"/>
                  </a:schemeClr>
                </a:solidFill>
                <a:latin typeface="Arial" panose="020B0604020202020204" pitchFamily="34" charset="0"/>
                <a:ea typeface="微軟正黑體" panose="020B0604030504040204" pitchFamily="34"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t>計算機概論 </a:t>
            </a:r>
            <a:r>
              <a:rPr lang="en-US" altLang="zh-TW" dirty="0"/>
              <a:t>A (PC05122A)</a:t>
            </a:r>
            <a:endParaRPr lang="zh-TW" altLang="en-US" dirty="0"/>
          </a:p>
        </p:txBody>
      </p:sp>
    </p:spTree>
    <p:extLst>
      <p:ext uri="{BB962C8B-B14F-4D97-AF65-F5344CB8AC3E}">
        <p14:creationId xmlns:p14="http://schemas.microsoft.com/office/powerpoint/2010/main" val="927084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6"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E2EAA86D-BE50-4453-BEF4-2325499DE2A3}" type="datetime1">
              <a:rPr lang="zh-TW" altLang="en-US" smtClean="0"/>
              <a:t>2018/3/8</a:t>
            </a:fld>
            <a:endParaRPr lang="zh-TW" altLang="en-US"/>
          </a:p>
        </p:txBody>
      </p:sp>
      <p:sp>
        <p:nvSpPr>
          <p:cNvPr id="8"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t>‹#›</a:t>
            </a:fld>
            <a:endParaRPr lang="zh-TW" altLang="en-US"/>
          </a:p>
        </p:txBody>
      </p:sp>
      <p:sp>
        <p:nvSpPr>
          <p:cNvPr id="7" name="Footer Placeholder 4"/>
          <p:cNvSpPr>
            <a:spLocks noGrp="1"/>
          </p:cNvSpPr>
          <p:nvPr>
            <p:ph type="ftr" sz="quarter" idx="11"/>
          </p:nvPr>
        </p:nvSpPr>
        <p:spPr>
          <a:xfrm>
            <a:off x="5896856" y="6535271"/>
            <a:ext cx="2201292" cy="365125"/>
          </a:xfrm>
          <a:prstGeom prst="rect">
            <a:avLst/>
          </a:prstGeom>
        </p:spPr>
        <p:txBody>
          <a:bodyPr anchor="ctr"/>
          <a:lstStyle>
            <a:lvl1pPr algn="r">
              <a:defRPr sz="1200" baseline="0">
                <a:solidFill>
                  <a:schemeClr val="tx1">
                    <a:lumMod val="50000"/>
                    <a:lumOff val="50000"/>
                  </a:schemeClr>
                </a:solidFill>
                <a:latin typeface="Arial" panose="020B0604020202020204" pitchFamily="34" charset="0"/>
                <a:ea typeface="微軟正黑體" panose="020B0604030504040204" pitchFamily="34" charset="-120"/>
              </a:defRPr>
            </a:lvl1pPr>
          </a:lstStyle>
          <a:p>
            <a:r>
              <a:rPr lang="zh-TW" altLang="en-US"/>
              <a:t>計算機概論 </a:t>
            </a:r>
            <a:r>
              <a:rPr lang="en-US" altLang="zh-TW"/>
              <a:t>A (PC05123A)</a:t>
            </a:r>
            <a:endParaRPr lang="zh-TW" altLang="en-US" dirty="0"/>
          </a:p>
        </p:txBody>
      </p:sp>
    </p:spTree>
    <p:extLst>
      <p:ext uri="{BB962C8B-B14F-4D97-AF65-F5344CB8AC3E}">
        <p14:creationId xmlns:p14="http://schemas.microsoft.com/office/powerpoint/2010/main" val="714488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只有標題">
    <p:spTree>
      <p:nvGrpSpPr>
        <p:cNvPr id="1" name=""/>
        <p:cNvGrpSpPr/>
        <p:nvPr/>
      </p:nvGrpSpPr>
      <p:grpSpPr>
        <a:xfrm>
          <a:off x="0" y="0"/>
          <a:ext cx="0" cy="0"/>
          <a:chOff x="0" y="0"/>
          <a:chExt cx="0" cy="0"/>
        </a:xfrm>
      </p:grpSpPr>
      <p:sp>
        <p:nvSpPr>
          <p:cNvPr id="6"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ACF73C0B-87D7-45BA-98CE-EA498D105E2B}" type="datetime1">
              <a:rPr lang="zh-TW" altLang="en-US" smtClean="0"/>
              <a:t>2018/3/8</a:t>
            </a:fld>
            <a:endParaRPr lang="zh-TW" altLang="en-US"/>
          </a:p>
        </p:txBody>
      </p:sp>
      <p:sp>
        <p:nvSpPr>
          <p:cNvPr id="8"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t>‹#›</a:t>
            </a:fld>
            <a:endParaRPr lang="zh-TW" altLang="en-US"/>
          </a:p>
        </p:txBody>
      </p:sp>
      <p:pic>
        <p:nvPicPr>
          <p:cNvPr id="10" name="圖片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8177" y="121023"/>
            <a:ext cx="8193741" cy="4916245"/>
          </a:xfrm>
          <a:prstGeom prst="rect">
            <a:avLst/>
          </a:prstGeom>
        </p:spPr>
      </p:pic>
      <p:sp>
        <p:nvSpPr>
          <p:cNvPr id="4" name="文字版面配置區 3"/>
          <p:cNvSpPr>
            <a:spLocks noGrp="1"/>
          </p:cNvSpPr>
          <p:nvPr>
            <p:ph type="body" sz="quarter" idx="13"/>
          </p:nvPr>
        </p:nvSpPr>
        <p:spPr>
          <a:xfrm>
            <a:off x="3362512" y="1076512"/>
            <a:ext cx="5297488" cy="2809875"/>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Footer Placeholder 4"/>
          <p:cNvSpPr>
            <a:spLocks noGrp="1"/>
          </p:cNvSpPr>
          <p:nvPr>
            <p:ph type="ftr" sz="quarter" idx="11"/>
          </p:nvPr>
        </p:nvSpPr>
        <p:spPr>
          <a:xfrm>
            <a:off x="5896856" y="6535271"/>
            <a:ext cx="2201292" cy="365125"/>
          </a:xfrm>
          <a:prstGeom prst="rect">
            <a:avLst/>
          </a:prstGeom>
        </p:spPr>
        <p:txBody>
          <a:bodyPr anchor="ctr"/>
          <a:lstStyle>
            <a:lvl1pPr algn="r">
              <a:defRPr sz="1200" baseline="0">
                <a:solidFill>
                  <a:schemeClr val="tx1">
                    <a:lumMod val="50000"/>
                    <a:lumOff val="50000"/>
                  </a:schemeClr>
                </a:solidFill>
                <a:latin typeface="Arial" panose="020B0604020202020204" pitchFamily="34" charset="0"/>
                <a:ea typeface="微軟正黑體" panose="020B0604030504040204" pitchFamily="34" charset="-120"/>
              </a:defRPr>
            </a:lvl1pPr>
          </a:lstStyle>
          <a:p>
            <a:r>
              <a:rPr lang="zh-TW" altLang="en-US"/>
              <a:t>計算機概論 </a:t>
            </a:r>
            <a:r>
              <a:rPr lang="en-US" altLang="zh-TW"/>
              <a:t>A (PC05123A)</a:t>
            </a:r>
            <a:endParaRPr lang="zh-TW" altLang="en-US" dirty="0"/>
          </a:p>
        </p:txBody>
      </p:sp>
    </p:spTree>
    <p:extLst>
      <p:ext uri="{BB962C8B-B14F-4D97-AF65-F5344CB8AC3E}">
        <p14:creationId xmlns:p14="http://schemas.microsoft.com/office/powerpoint/2010/main" val="4416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856E80AA-FD00-4657-855A-31F6F465F84B}" type="datetime1">
              <a:rPr lang="zh-TW" altLang="en-US" smtClean="0"/>
              <a:t>2018/3/8</a:t>
            </a:fld>
            <a:endParaRPr lang="zh-TW" altLang="en-US"/>
          </a:p>
        </p:txBody>
      </p:sp>
      <p:sp>
        <p:nvSpPr>
          <p:cNvPr id="6"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t>‹#›</a:t>
            </a:fld>
            <a:endParaRPr lang="zh-TW" altLang="en-US"/>
          </a:p>
        </p:txBody>
      </p:sp>
      <p:sp>
        <p:nvSpPr>
          <p:cNvPr id="8" name="Footer Placeholder 4"/>
          <p:cNvSpPr>
            <a:spLocks noGrp="1"/>
          </p:cNvSpPr>
          <p:nvPr>
            <p:ph type="ftr" sz="quarter" idx="11"/>
          </p:nvPr>
        </p:nvSpPr>
        <p:spPr>
          <a:xfrm>
            <a:off x="5896856" y="6535271"/>
            <a:ext cx="2201292" cy="365125"/>
          </a:xfrm>
          <a:prstGeom prst="rect">
            <a:avLst/>
          </a:prstGeom>
        </p:spPr>
        <p:txBody>
          <a:bodyPr anchor="ctr"/>
          <a:lstStyle>
            <a:lvl1pPr algn="r">
              <a:defRPr sz="1200" baseline="0">
                <a:solidFill>
                  <a:schemeClr val="tx1">
                    <a:lumMod val="50000"/>
                    <a:lumOff val="50000"/>
                  </a:schemeClr>
                </a:solidFill>
                <a:latin typeface="Arial" panose="020B0604020202020204" pitchFamily="34" charset="0"/>
                <a:ea typeface="微軟正黑體" panose="020B0604030504040204" pitchFamily="34" charset="-120"/>
              </a:defRPr>
            </a:lvl1pPr>
          </a:lstStyle>
          <a:p>
            <a:r>
              <a:rPr lang="zh-TW" altLang="en-US"/>
              <a:t>計算機概論 </a:t>
            </a:r>
            <a:r>
              <a:rPr lang="en-US" altLang="zh-TW"/>
              <a:t>A (PC05123A)</a:t>
            </a:r>
            <a:endParaRPr lang="zh-TW" altLang="en-US" dirty="0"/>
          </a:p>
        </p:txBody>
      </p:sp>
    </p:spTree>
    <p:extLst>
      <p:ext uri="{BB962C8B-B14F-4D97-AF65-F5344CB8AC3E}">
        <p14:creationId xmlns:p14="http://schemas.microsoft.com/office/powerpoint/2010/main" val="344638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7" name="矩形 6"/>
          <p:cNvSpPr/>
          <p:nvPr userDrawn="1"/>
        </p:nvSpPr>
        <p:spPr>
          <a:xfrm>
            <a:off x="710475" y="0"/>
            <a:ext cx="8433525" cy="93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aseline="0">
              <a:latin typeface="Arial Black" panose="020B0A04020102020204" pitchFamily="34" charset="0"/>
              <a:ea typeface="微軟正黑體" panose="020B0604030504040204" pitchFamily="34" charset="-120"/>
            </a:endParaRPr>
          </a:p>
        </p:txBody>
      </p:sp>
      <p:sp>
        <p:nvSpPr>
          <p:cNvPr id="2" name="Title Placeholder 1"/>
          <p:cNvSpPr>
            <a:spLocks noGrp="1"/>
          </p:cNvSpPr>
          <p:nvPr>
            <p:ph type="title"/>
          </p:nvPr>
        </p:nvSpPr>
        <p:spPr>
          <a:xfrm>
            <a:off x="710475" y="26895"/>
            <a:ext cx="8433525" cy="936000"/>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1005840" y="1267181"/>
            <a:ext cx="7882667" cy="4909781"/>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8" name="矩形 7"/>
          <p:cNvSpPr/>
          <p:nvPr userDrawn="1"/>
        </p:nvSpPr>
        <p:spPr>
          <a:xfrm>
            <a:off x="710475" y="6562165"/>
            <a:ext cx="8433525" cy="29583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aseline="0">
              <a:solidFill>
                <a:schemeClr val="tx1">
                  <a:lumMod val="85000"/>
                  <a:lumOff val="15000"/>
                </a:schemeClr>
              </a:solidFill>
              <a:latin typeface="Arial Black" panose="020B0A04020102020204" pitchFamily="34" charset="0"/>
              <a:ea typeface="微軟正黑體" panose="020B0604030504040204" pitchFamily="34" charset="-120"/>
            </a:endParaRPr>
          </a:p>
        </p:txBody>
      </p:sp>
      <p:sp>
        <p:nvSpPr>
          <p:cNvPr id="16" name="Slide Number Placeholder 5"/>
          <p:cNvSpPr>
            <a:spLocks noGrp="1"/>
          </p:cNvSpPr>
          <p:nvPr>
            <p:ph type="sldNum" sz="quarter" idx="12"/>
          </p:nvPr>
        </p:nvSpPr>
        <p:spPr>
          <a:xfrm>
            <a:off x="8066224" y="6510323"/>
            <a:ext cx="968188" cy="365125"/>
          </a:xfrm>
          <a:prstGeom prst="rect">
            <a:avLst/>
          </a:prstGeom>
        </p:spPr>
        <p:txBody>
          <a:bodyPr/>
          <a:lstStyle>
            <a:lvl1pPr algn="r">
              <a:defRPr baseline="0">
                <a:latin typeface="Arial" panose="020B0604020202020204" pitchFamily="34" charset="0"/>
                <a:ea typeface="微軟正黑體" panose="020B0604030504040204" pitchFamily="34" charset="-120"/>
              </a:defRPr>
            </a:lvl1pPr>
          </a:lstStyle>
          <a:p>
            <a:fld id="{C45D8186-99EE-4364-AA57-C9F4FAA33639}" type="slidenum">
              <a:rPr lang="zh-TW" altLang="en-US" smtClean="0"/>
              <a:pPr/>
              <a:t>‹#›</a:t>
            </a:fld>
            <a:endParaRPr lang="zh-TW" altLang="en-US" dirty="0"/>
          </a:p>
        </p:txBody>
      </p:sp>
      <p:sp>
        <p:nvSpPr>
          <p:cNvPr id="5" name="矩形 4"/>
          <p:cNvSpPr/>
          <p:nvPr userDrawn="1"/>
        </p:nvSpPr>
        <p:spPr>
          <a:xfrm>
            <a:off x="7241721" y="903131"/>
            <a:ext cx="1866921" cy="276999"/>
          </a:xfrm>
          <a:prstGeom prst="rect">
            <a:avLst/>
          </a:prstGeom>
        </p:spPr>
        <p:txBody>
          <a:bodyPr wrap="none">
            <a:spAutoFit/>
          </a:bodyPr>
          <a:lstStyle/>
          <a:p>
            <a:r>
              <a:rPr lang="zh-TW" altLang="en-US" sz="1200" baseline="0" dirty="0">
                <a:solidFill>
                  <a:schemeClr val="tx1">
                    <a:lumMod val="50000"/>
                    <a:lumOff val="50000"/>
                  </a:schemeClr>
                </a:solidFill>
                <a:latin typeface="Arial" panose="020B0604020202020204" pitchFamily="34" charset="0"/>
                <a:ea typeface="微軟正黑體" panose="020B0604030504040204" pitchFamily="34" charset="-120"/>
              </a:rPr>
              <a:t>計算機概論 </a:t>
            </a:r>
            <a:r>
              <a:rPr lang="en-US" altLang="zh-TW" sz="1200" baseline="0" dirty="0">
                <a:solidFill>
                  <a:schemeClr val="tx1">
                    <a:lumMod val="50000"/>
                    <a:lumOff val="50000"/>
                  </a:schemeClr>
                </a:solidFill>
                <a:latin typeface="Arial" panose="020B0604020202020204" pitchFamily="34" charset="0"/>
                <a:ea typeface="微軟正黑體" panose="020B0604030504040204" pitchFamily="34" charset="-120"/>
              </a:rPr>
              <a:t>A (PC05123)</a:t>
            </a:r>
          </a:p>
        </p:txBody>
      </p:sp>
      <p:sp>
        <p:nvSpPr>
          <p:cNvPr id="12" name="矩形 11"/>
          <p:cNvSpPr/>
          <p:nvPr userDrawn="1"/>
        </p:nvSpPr>
        <p:spPr>
          <a:xfrm>
            <a:off x="-9525" y="936000"/>
            <a:ext cx="720000" cy="5922000"/>
          </a:xfrm>
          <a:prstGeom prst="rect">
            <a:avLst/>
          </a:prstGeom>
          <a:solidFill>
            <a:srgbClr val="2B3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92100" y="238125"/>
            <a:ext cx="531746" cy="482600"/>
          </a:xfrm>
          <a:prstGeom prst="rect">
            <a:avLst/>
          </a:prstGeom>
        </p:spPr>
      </p:pic>
      <p:sp>
        <p:nvSpPr>
          <p:cNvPr id="17" name="Date Placeholder 3"/>
          <p:cNvSpPr>
            <a:spLocks noGrp="1"/>
          </p:cNvSpPr>
          <p:nvPr>
            <p:ph type="dt" sz="half" idx="2"/>
          </p:nvPr>
        </p:nvSpPr>
        <p:spPr>
          <a:xfrm>
            <a:off x="710475" y="6532095"/>
            <a:ext cx="1032329" cy="365125"/>
          </a:xfrm>
          <a:prstGeom prst="rect">
            <a:avLst/>
          </a:prstGeom>
        </p:spPr>
        <p:txBody>
          <a:bodyPr anchor="ctr"/>
          <a:lstStyle>
            <a:lvl1pPr algn="ctr">
              <a:defRPr sz="1100" baseline="0">
                <a:solidFill>
                  <a:schemeClr val="bg1"/>
                </a:solidFill>
                <a:latin typeface="Arial" panose="020B0604020202020204" pitchFamily="34" charset="0"/>
                <a:ea typeface="微軟正黑體" panose="020B0604030504040204" pitchFamily="34" charset="-120"/>
              </a:defRPr>
            </a:lvl1pPr>
          </a:lstStyle>
          <a:p>
            <a:fld id="{58F3CEB9-3FCB-4B00-828C-18FBD1349977}" type="datetime1">
              <a:rPr lang="zh-TW" altLang="en-US" smtClean="0"/>
              <a:pPr/>
              <a:t>2018/3/8</a:t>
            </a:fld>
            <a:endParaRPr lang="zh-TW" altLang="en-US" dirty="0"/>
          </a:p>
        </p:txBody>
      </p:sp>
    </p:spTree>
    <p:extLst>
      <p:ext uri="{BB962C8B-B14F-4D97-AF65-F5344CB8AC3E}">
        <p14:creationId xmlns:p14="http://schemas.microsoft.com/office/powerpoint/2010/main" val="31604761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73" r:id="rId8"/>
    <p:sldLayoutId id="2147483667" r:id="rId9"/>
    <p:sldLayoutId id="2147483668" r:id="rId10"/>
    <p:sldLayoutId id="2147483669" r:id="rId11"/>
    <p:sldLayoutId id="2147483670" r:id="rId12"/>
    <p:sldLayoutId id="2147483671" r:id="rId13"/>
  </p:sldLayoutIdLst>
  <p:hf hdr="0" ftr="0" dt="0"/>
  <p:txStyles>
    <p:titleStyle>
      <a:lvl1pPr algn="ctr" defTabSz="914400" rtl="0" eaLnBrk="1" latinLnBrk="0" hangingPunct="1">
        <a:lnSpc>
          <a:spcPct val="90000"/>
        </a:lnSpc>
        <a:spcBef>
          <a:spcPct val="0"/>
        </a:spcBef>
        <a:buNone/>
        <a:defRPr sz="4400" b="1" kern="1200" baseline="0">
          <a:solidFill>
            <a:schemeClr val="bg1"/>
          </a:solidFill>
          <a:latin typeface="Arial Black" panose="020B0A04020102020204" pitchFamily="34" charset="0"/>
          <a:ea typeface="微軟正黑體" panose="020B0604030504040204" pitchFamily="34" charset="-120"/>
          <a:cs typeface="+mj-cs"/>
        </a:defRPr>
      </a:lvl1pPr>
    </p:titleStyle>
    <p:bodyStyle>
      <a:lvl1pPr marL="0" indent="0" algn="just" defTabSz="914400" rtl="0" eaLnBrk="1" latinLnBrk="0" hangingPunct="1">
        <a:lnSpc>
          <a:spcPts val="3800"/>
        </a:lnSpc>
        <a:spcBef>
          <a:spcPts val="1800"/>
        </a:spcBef>
        <a:buFont typeface="Arial" panose="020B0604020202020204" pitchFamily="34" charset="0"/>
        <a:buNone/>
        <a:defRPr sz="2600" b="1"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1pPr>
      <a:lvl2pPr marL="457200" indent="0" algn="just" defTabSz="914400" rtl="0" eaLnBrk="1" latinLnBrk="0" hangingPunct="1">
        <a:lnSpc>
          <a:spcPct val="100000"/>
        </a:lnSpc>
        <a:spcBef>
          <a:spcPts val="500"/>
        </a:spcBef>
        <a:buFont typeface="Arial" panose="020B0604020202020204" pitchFamily="34" charset="0"/>
        <a:buNone/>
        <a:defRPr sz="28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2pPr>
      <a:lvl3pPr marL="914400" indent="0" algn="just" defTabSz="914400" rtl="0" eaLnBrk="1" latinLnBrk="0" hangingPunct="1">
        <a:lnSpc>
          <a:spcPct val="100000"/>
        </a:lnSpc>
        <a:spcBef>
          <a:spcPts val="500"/>
        </a:spcBef>
        <a:buFont typeface="Arial" panose="020B0604020202020204" pitchFamily="34" charset="0"/>
        <a:buNone/>
        <a:defRPr sz="24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3pPr>
      <a:lvl4pPr marL="1371600" indent="0" algn="just" defTabSz="914400" rtl="0" eaLnBrk="1" latinLnBrk="0" hangingPunct="1">
        <a:lnSpc>
          <a:spcPct val="100000"/>
        </a:lnSpc>
        <a:spcBef>
          <a:spcPts val="500"/>
        </a:spcBef>
        <a:buFont typeface="Arial" panose="020B0604020202020204" pitchFamily="34" charset="0"/>
        <a:buNone/>
        <a:defRPr sz="20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4pPr>
      <a:lvl5pPr marL="1828800" indent="0" algn="just" defTabSz="914400" rtl="0" eaLnBrk="1" latinLnBrk="0" hangingPunct="1">
        <a:lnSpc>
          <a:spcPct val="100000"/>
        </a:lnSpc>
        <a:spcBef>
          <a:spcPts val="500"/>
        </a:spcBef>
        <a:buFont typeface="Arial" panose="020B0604020202020204" pitchFamily="34" charset="0"/>
        <a:buNone/>
        <a:defRPr sz="20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7" name="矩形 6"/>
          <p:cNvSpPr/>
          <p:nvPr userDrawn="1"/>
        </p:nvSpPr>
        <p:spPr>
          <a:xfrm>
            <a:off x="1260000" y="0"/>
            <a:ext cx="7884000" cy="93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Arial Black" panose="020B0A04020102020204" pitchFamily="34" charset="0"/>
              <a:ea typeface="微軟正黑體" panose="020B0604030504040204" pitchFamily="34" charset="-120"/>
            </a:endParaRPr>
          </a:p>
        </p:txBody>
      </p:sp>
      <p:sp>
        <p:nvSpPr>
          <p:cNvPr id="2" name="Title Placeholder 1"/>
          <p:cNvSpPr>
            <a:spLocks noGrp="1"/>
          </p:cNvSpPr>
          <p:nvPr>
            <p:ph type="title"/>
          </p:nvPr>
        </p:nvSpPr>
        <p:spPr>
          <a:xfrm>
            <a:off x="1260000" y="26895"/>
            <a:ext cx="7884000" cy="93600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680883" y="1267181"/>
            <a:ext cx="7207624" cy="4909781"/>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8" name="矩形 7"/>
          <p:cNvSpPr/>
          <p:nvPr userDrawn="1"/>
        </p:nvSpPr>
        <p:spPr>
          <a:xfrm>
            <a:off x="1260000" y="6562165"/>
            <a:ext cx="7884000" cy="29583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lumMod val="85000"/>
                  <a:lumOff val="15000"/>
                </a:prstClr>
              </a:solidFill>
              <a:latin typeface="Arial Black" panose="020B0A04020102020204" pitchFamily="34" charset="0"/>
              <a:ea typeface="微軟正黑體" panose="020B0604030504040204" pitchFamily="34" charset="-120"/>
            </a:endParaRPr>
          </a:p>
        </p:txBody>
      </p:sp>
      <p:sp>
        <p:nvSpPr>
          <p:cNvPr id="9" name="矩形 8"/>
          <p:cNvSpPr/>
          <p:nvPr userDrawn="1"/>
        </p:nvSpPr>
        <p:spPr>
          <a:xfrm>
            <a:off x="0" y="936000"/>
            <a:ext cx="1260000" cy="5922000"/>
          </a:xfrm>
          <a:prstGeom prst="rect">
            <a:avLst/>
          </a:prstGeom>
          <a:solidFill>
            <a:srgbClr val="2B3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10" name="圖片 9"/>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196854" y="64821"/>
            <a:ext cx="870317" cy="789879"/>
          </a:xfrm>
          <a:prstGeom prst="rect">
            <a:avLst/>
          </a:prstGeom>
        </p:spPr>
      </p:pic>
      <p:sp>
        <p:nvSpPr>
          <p:cNvPr id="14" name="Date Placeholder 3"/>
          <p:cNvSpPr>
            <a:spLocks noGrp="1"/>
          </p:cNvSpPr>
          <p:nvPr>
            <p:ph type="dt" sz="half" idx="10"/>
          </p:nvPr>
        </p:nvSpPr>
        <p:spPr>
          <a:xfrm>
            <a:off x="0" y="6510323"/>
            <a:ext cx="1260000" cy="365125"/>
          </a:xfrm>
          <a:prstGeom prst="rect">
            <a:avLst/>
          </a:prstGeom>
        </p:spPr>
        <p:txBody>
          <a:bodyPr/>
          <a:lstStyle>
            <a:lvl1pPr algn="ctr">
              <a:defRPr baseline="0">
                <a:solidFill>
                  <a:schemeClr val="bg1"/>
                </a:solidFill>
                <a:latin typeface="Arial" panose="020B0604020202020204" pitchFamily="34" charset="0"/>
                <a:ea typeface="微軟正黑體" panose="020B0604030504040204" pitchFamily="34" charset="-120"/>
              </a:defRPr>
            </a:lvl1pPr>
          </a:lstStyle>
          <a:p>
            <a:fld id="{6303A5F0-16A6-4CDB-8A71-D300EAA32FC6}" type="datetime1">
              <a:rPr lang="zh-TW" altLang="en-US" smtClean="0">
                <a:solidFill>
                  <a:prstClr val="white"/>
                </a:solidFill>
              </a:rPr>
              <a:t>2018/3/8</a:t>
            </a:fld>
            <a:endParaRPr lang="zh-TW" altLang="en-US">
              <a:solidFill>
                <a:prstClr val="white"/>
              </a:solidFill>
            </a:endParaRPr>
          </a:p>
        </p:txBody>
      </p:sp>
      <p:sp>
        <p:nvSpPr>
          <p:cNvPr id="15" name="Footer Placeholder 4"/>
          <p:cNvSpPr>
            <a:spLocks noGrp="1"/>
          </p:cNvSpPr>
          <p:nvPr>
            <p:ph type="ftr" sz="quarter" idx="11"/>
          </p:nvPr>
        </p:nvSpPr>
        <p:spPr>
          <a:xfrm>
            <a:off x="6942708" y="850215"/>
            <a:ext cx="2201292" cy="365125"/>
          </a:xfrm>
          <a:prstGeom prst="rect">
            <a:avLst/>
          </a:prstGeom>
        </p:spPr>
        <p:txBody>
          <a:bodyPr anchor="ctr"/>
          <a:lstStyle>
            <a:lvl1pPr algn="r">
              <a:defRPr sz="1200" baseline="0">
                <a:solidFill>
                  <a:schemeClr val="tx1">
                    <a:lumMod val="50000"/>
                    <a:lumOff val="50000"/>
                  </a:schemeClr>
                </a:solidFill>
                <a:latin typeface="Arial" panose="020B0604020202020204" pitchFamily="34" charset="0"/>
                <a:ea typeface="微軟正黑體" panose="020B0604030504040204" pitchFamily="34" charset="-120"/>
              </a:defRPr>
            </a:lvl1p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16" name="Slide Number Placeholder 5"/>
          <p:cNvSpPr>
            <a:spLocks noGrp="1"/>
          </p:cNvSpPr>
          <p:nvPr>
            <p:ph type="sldNum" sz="quarter" idx="12"/>
          </p:nvPr>
        </p:nvSpPr>
        <p:spPr>
          <a:xfrm>
            <a:off x="8066224" y="6510323"/>
            <a:ext cx="968188" cy="365125"/>
          </a:xfrm>
          <a:prstGeom prst="rect">
            <a:avLst/>
          </a:prstGeom>
        </p:spPr>
        <p:txBody>
          <a:bodyPr/>
          <a:lstStyle>
            <a:lvl1pPr algn="r">
              <a:defRPr baseline="0">
                <a:latin typeface="Arial" panose="020B0604020202020204" pitchFamily="34" charset="0"/>
                <a:ea typeface="微軟正黑體" panose="020B0604030504040204" pitchFamily="34" charset="-120"/>
              </a:defRPr>
            </a:lvl1pPr>
          </a:lstStyle>
          <a:p>
            <a:fld id="{C45D8186-99EE-4364-AA57-C9F4FAA33639}" type="slidenum">
              <a:rPr lang="zh-TW" altLang="en-US" smtClean="0">
                <a:solidFill>
                  <a:prstClr val="black"/>
                </a:solidFill>
              </a:rPr>
              <a:pPr/>
              <a:t>‹#›</a:t>
            </a:fld>
            <a:endParaRPr lang="zh-TW" altLang="en-US" dirty="0">
              <a:solidFill>
                <a:prstClr val="black"/>
              </a:solidFill>
            </a:endParaRPr>
          </a:p>
        </p:txBody>
      </p:sp>
    </p:spTree>
    <p:extLst>
      <p:ext uri="{BB962C8B-B14F-4D97-AF65-F5344CB8AC3E}">
        <p14:creationId xmlns:p14="http://schemas.microsoft.com/office/powerpoint/2010/main" val="323398018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hdr="0" ftr="0" dt="0"/>
  <p:txStyles>
    <p:titleStyle>
      <a:lvl1pPr algn="ctr" defTabSz="914400" rtl="0" eaLnBrk="1" latinLnBrk="0" hangingPunct="1">
        <a:lnSpc>
          <a:spcPct val="90000"/>
        </a:lnSpc>
        <a:spcBef>
          <a:spcPct val="0"/>
        </a:spcBef>
        <a:buNone/>
        <a:defRPr sz="4400" b="1" kern="1200" baseline="0">
          <a:solidFill>
            <a:schemeClr val="bg1"/>
          </a:solidFill>
          <a:latin typeface="Arial Black" panose="020B0A04020102020204" pitchFamily="34" charset="0"/>
          <a:ea typeface="微軟正黑體" panose="020B0604030504040204" pitchFamily="34" charset="-120"/>
          <a:cs typeface="+mj-cs"/>
        </a:defRPr>
      </a:lvl1pPr>
    </p:titleStyle>
    <p:bodyStyle>
      <a:lvl1pPr marL="0" indent="0" algn="just" defTabSz="914400" rtl="0" eaLnBrk="1" latinLnBrk="0" hangingPunct="1">
        <a:lnSpc>
          <a:spcPct val="100000"/>
        </a:lnSpc>
        <a:spcBef>
          <a:spcPts val="1000"/>
        </a:spcBef>
        <a:buFont typeface="Arial" panose="020B0604020202020204" pitchFamily="34" charset="0"/>
        <a:buNone/>
        <a:defRPr sz="32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1pPr>
      <a:lvl2pPr marL="457200" indent="0" algn="just" defTabSz="914400" rtl="0" eaLnBrk="1" latinLnBrk="0" hangingPunct="1">
        <a:lnSpc>
          <a:spcPct val="100000"/>
        </a:lnSpc>
        <a:spcBef>
          <a:spcPts val="500"/>
        </a:spcBef>
        <a:buFont typeface="Arial" panose="020B0604020202020204" pitchFamily="34" charset="0"/>
        <a:buNone/>
        <a:defRPr sz="28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2pPr>
      <a:lvl3pPr marL="914400" indent="0" algn="just" defTabSz="914400" rtl="0" eaLnBrk="1" latinLnBrk="0" hangingPunct="1">
        <a:lnSpc>
          <a:spcPct val="100000"/>
        </a:lnSpc>
        <a:spcBef>
          <a:spcPts val="500"/>
        </a:spcBef>
        <a:buFont typeface="Arial" panose="020B0604020202020204" pitchFamily="34" charset="0"/>
        <a:buNone/>
        <a:defRPr sz="24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3pPr>
      <a:lvl4pPr marL="1371600" indent="0" algn="just" defTabSz="914400" rtl="0" eaLnBrk="1" latinLnBrk="0" hangingPunct="1">
        <a:lnSpc>
          <a:spcPct val="100000"/>
        </a:lnSpc>
        <a:spcBef>
          <a:spcPts val="500"/>
        </a:spcBef>
        <a:buFont typeface="Arial" panose="020B0604020202020204" pitchFamily="34" charset="0"/>
        <a:buNone/>
        <a:defRPr sz="20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4pPr>
      <a:lvl5pPr marL="1828800" indent="0" algn="just" defTabSz="914400" rtl="0" eaLnBrk="1" latinLnBrk="0" hangingPunct="1">
        <a:lnSpc>
          <a:spcPct val="100000"/>
        </a:lnSpc>
        <a:spcBef>
          <a:spcPts val="500"/>
        </a:spcBef>
        <a:buFont typeface="Arial" panose="020B0604020202020204" pitchFamily="34" charset="0"/>
        <a:buNone/>
        <a:defRPr sz="20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image" Target="../media/image13.png"/><Relationship Id="rId7" Type="http://schemas.openxmlformats.org/officeDocument/2006/relationships/slide" Target="slide7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14.png"/><Relationship Id="rId9" Type="http://schemas.openxmlformats.org/officeDocument/2006/relationships/slide" Target="slide120.xml"/></Relationships>
</file>

<file path=ppt/slides/_rels/slide10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97.xm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73.xml"/><Relationship Id="rId4" Type="http://schemas.openxmlformats.org/officeDocument/2006/relationships/slide" Target="slide53.xml"/></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97.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73.xml"/><Relationship Id="rId4" Type="http://schemas.openxmlformats.org/officeDocument/2006/relationships/slide" Target="slide53.xml"/></Relationships>
</file>

<file path=ppt/slides/_rels/slide10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97.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73.xml"/><Relationship Id="rId4" Type="http://schemas.openxmlformats.org/officeDocument/2006/relationships/slide" Target="slide53.xml"/></Relationships>
</file>

<file path=ppt/slides/_rels/slide10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97.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73.xml"/><Relationship Id="rId4" Type="http://schemas.openxmlformats.org/officeDocument/2006/relationships/slide" Target="slide53.xml"/></Relationships>
</file>

<file path=ppt/slides/_rels/slide10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97.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73.xml"/><Relationship Id="rId4" Type="http://schemas.openxmlformats.org/officeDocument/2006/relationships/slide" Target="slide53.xml"/></Relationships>
</file>

<file path=ppt/slides/_rels/slide105.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image" Target="../media/image49.png"/><Relationship Id="rId7" Type="http://schemas.openxmlformats.org/officeDocument/2006/relationships/slide" Target="slide120.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10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97.xml"/><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73.xml"/><Relationship Id="rId4" Type="http://schemas.openxmlformats.org/officeDocument/2006/relationships/slide" Target="slide53.xml"/></Relationships>
</file>

<file path=ppt/slides/_rels/slide107.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image" Target="../media/image50.png"/><Relationship Id="rId7" Type="http://schemas.openxmlformats.org/officeDocument/2006/relationships/slide" Target="slide120.xm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108.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image" Target="../media/image51.png"/><Relationship Id="rId7" Type="http://schemas.openxmlformats.org/officeDocument/2006/relationships/slide" Target="slide120.xm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109.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image" Target="../media/image52.png"/><Relationship Id="rId7" Type="http://schemas.openxmlformats.org/officeDocument/2006/relationships/slide" Target="slide120.xm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110.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image" Target="../media/image53.png"/><Relationship Id="rId7" Type="http://schemas.openxmlformats.org/officeDocument/2006/relationships/slide" Target="slide120.xm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111.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hyperlink" Target="http://www.milliondollarhomepage.com/" TargetMode="External"/><Relationship Id="rId7" Type="http://schemas.openxmlformats.org/officeDocument/2006/relationships/slide" Target="slide120.xml"/><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112.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image" Target="../media/image54.png"/><Relationship Id="rId7" Type="http://schemas.openxmlformats.org/officeDocument/2006/relationships/slide" Target="slide120.xml"/><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113.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hyperlink" Target="http://www.mrwong.de/myhouse/" TargetMode="External"/><Relationship Id="rId7" Type="http://schemas.openxmlformats.org/officeDocument/2006/relationships/slide" Target="slide120.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114.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image" Target="../media/image55.png"/><Relationship Id="rId7" Type="http://schemas.openxmlformats.org/officeDocument/2006/relationships/slide" Target="slide120.xml"/><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11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97.xml"/><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73.xml"/><Relationship Id="rId4" Type="http://schemas.openxmlformats.org/officeDocument/2006/relationships/slide" Target="slide53.xml"/></Relationships>
</file>

<file path=ppt/slides/_rels/slide11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97.xm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73.xml"/><Relationship Id="rId4" Type="http://schemas.openxmlformats.org/officeDocument/2006/relationships/slide" Target="slide53.xml"/></Relationships>
</file>

<file path=ppt/slides/_rels/slide11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97.xm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73.xml"/><Relationship Id="rId4" Type="http://schemas.openxmlformats.org/officeDocument/2006/relationships/slide" Target="slide53.xml"/></Relationships>
</file>

<file path=ppt/slides/_rels/slide11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97.xml"/><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73.xml"/><Relationship Id="rId4" Type="http://schemas.openxmlformats.org/officeDocument/2006/relationships/slide" Target="slide53.xml"/></Relationships>
</file>

<file path=ppt/slides/_rels/slide11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12.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image" Target="../media/image15.png"/><Relationship Id="rId7" Type="http://schemas.openxmlformats.org/officeDocument/2006/relationships/slide" Target="slide9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120.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slide" Target="slide53.xml"/><Relationship Id="rId7" Type="http://schemas.openxmlformats.org/officeDocument/2006/relationships/slide" Target="slide122.xml"/><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slide" Target="slide121.xml"/><Relationship Id="rId5" Type="http://schemas.openxmlformats.org/officeDocument/2006/relationships/slide" Target="slide97.xml"/><Relationship Id="rId4" Type="http://schemas.openxmlformats.org/officeDocument/2006/relationships/slide" Target="slide73.xml"/></Relationships>
</file>

<file path=ppt/slides/_rels/slide12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image" Target="../media/image56.jpg"/><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122.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slide" Target="slide120.xml"/><Relationship Id="rId5" Type="http://schemas.openxmlformats.org/officeDocument/2006/relationships/slide" Target="slide97.xml"/><Relationship Id="rId4" Type="http://schemas.openxmlformats.org/officeDocument/2006/relationships/slide" Target="slide73.xml"/></Relationships>
</file>

<file path=ppt/slides/_rels/slide13.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image" Target="../media/image16.png"/><Relationship Id="rId7" Type="http://schemas.openxmlformats.org/officeDocument/2006/relationships/slide" Target="slide9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image" Target="../media/image17.png"/><Relationship Id="rId7" Type="http://schemas.openxmlformats.org/officeDocument/2006/relationships/slide" Target="slide97.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18.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image" Target="../media/image19.png"/><Relationship Id="rId7" Type="http://schemas.openxmlformats.org/officeDocument/2006/relationships/slide" Target="slide9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2.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2.xml"/><Relationship Id="rId7" Type="http://schemas.openxmlformats.org/officeDocument/2006/relationships/slide" Target="slide3.xml"/><Relationship Id="rId12" Type="http://schemas.openxmlformats.org/officeDocument/2006/relationships/slide" Target="slide34.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97.xml"/><Relationship Id="rId11" Type="http://schemas.openxmlformats.org/officeDocument/2006/relationships/slide" Target="slide120.xml"/><Relationship Id="rId5" Type="http://schemas.openxmlformats.org/officeDocument/2006/relationships/slide" Target="slide73.xml"/><Relationship Id="rId10" Type="http://schemas.openxmlformats.org/officeDocument/2006/relationships/slide" Target="slide7.xml"/><Relationship Id="rId4" Type="http://schemas.openxmlformats.org/officeDocument/2006/relationships/slide" Target="slide53.xml"/><Relationship Id="rId9" Type="http://schemas.openxmlformats.org/officeDocument/2006/relationships/slide" Target="slide44.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21.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image" Target="../media/image21.png"/><Relationship Id="rId7" Type="http://schemas.openxmlformats.org/officeDocument/2006/relationships/slide" Target="slide97.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27.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image" Target="../media/image24.png"/><Relationship Id="rId7" Type="http://schemas.openxmlformats.org/officeDocument/2006/relationships/slide" Target="slide97.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29.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image" Target="../media/image25.png"/><Relationship Id="rId7" Type="http://schemas.openxmlformats.org/officeDocument/2006/relationships/slide" Target="slide97.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31.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image" Target="../media/image26.png"/><Relationship Id="rId7" Type="http://schemas.openxmlformats.org/officeDocument/2006/relationships/slide" Target="slide97.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0.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38.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image" Target="../media/image27.png"/><Relationship Id="rId7" Type="http://schemas.openxmlformats.org/officeDocument/2006/relationships/slide" Target="slide97.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3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4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4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0.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1.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49.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image" Target="../media/image31.png"/><Relationship Id="rId7" Type="http://schemas.openxmlformats.org/officeDocument/2006/relationships/slide" Target="slide97.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5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9.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0.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slide" Target="slide68.xml"/><Relationship Id="rId7" Type="http://schemas.openxmlformats.org/officeDocument/2006/relationships/slide" Target="slide97.xml"/><Relationship Id="rId2" Type="http://schemas.openxmlformats.org/officeDocument/2006/relationships/slide" Target="slide54.xml"/><Relationship Id="rId1" Type="http://schemas.openxmlformats.org/officeDocument/2006/relationships/slideLayout" Target="../slideLayouts/slideLayout7.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56.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image" Target="../media/image32.png"/><Relationship Id="rId7" Type="http://schemas.openxmlformats.org/officeDocument/2006/relationships/slide" Target="slide97.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58.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image" Target="../media/image33.png"/><Relationship Id="rId7" Type="http://schemas.openxmlformats.org/officeDocument/2006/relationships/slide" Target="slide97.xml"/><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image" Target="../media/image34.png"/><Relationship Id="rId7" Type="http://schemas.openxmlformats.org/officeDocument/2006/relationships/slide" Target="slide97.xml"/><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62.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97.xml"/><Relationship Id="rId4" Type="http://schemas.openxmlformats.org/officeDocument/2006/relationships/slide" Target="slide73.xml"/></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64.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image" Target="../media/image36.png"/><Relationship Id="rId7" Type="http://schemas.openxmlformats.org/officeDocument/2006/relationships/slide" Target="slide97.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6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1.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2.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69.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image" Target="../media/image37.png"/><Relationship Id="rId7" Type="http://schemas.openxmlformats.org/officeDocument/2006/relationships/slide" Target="slide97.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7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5.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6.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73.xml.rels><?xml version="1.0" encoding="UTF-8" standalone="yes"?>
<Relationships xmlns="http://schemas.openxmlformats.org/package/2006/relationships"><Relationship Id="rId8" Type="http://schemas.openxmlformats.org/officeDocument/2006/relationships/slide" Target="slide90.xml"/><Relationship Id="rId13" Type="http://schemas.openxmlformats.org/officeDocument/2006/relationships/slide" Target="slide120.xml"/><Relationship Id="rId3" Type="http://schemas.openxmlformats.org/officeDocument/2006/relationships/slide" Target="slide82.xml"/><Relationship Id="rId7" Type="http://schemas.openxmlformats.org/officeDocument/2006/relationships/slide" Target="slide84.xml"/><Relationship Id="rId12" Type="http://schemas.openxmlformats.org/officeDocument/2006/relationships/slide" Target="slide97.xml"/><Relationship Id="rId2" Type="http://schemas.openxmlformats.org/officeDocument/2006/relationships/slide" Target="slide74.xml"/><Relationship Id="rId1" Type="http://schemas.openxmlformats.org/officeDocument/2006/relationships/slideLayout" Target="../slideLayouts/slideLayout7.xml"/><Relationship Id="rId6" Type="http://schemas.openxmlformats.org/officeDocument/2006/relationships/slide" Target="slide80.xml"/><Relationship Id="rId11" Type="http://schemas.openxmlformats.org/officeDocument/2006/relationships/slide" Target="slide73.xml"/><Relationship Id="rId5" Type="http://schemas.openxmlformats.org/officeDocument/2006/relationships/slide" Target="slide93.xml"/><Relationship Id="rId10" Type="http://schemas.openxmlformats.org/officeDocument/2006/relationships/slide" Target="slide53.xml"/><Relationship Id="rId4" Type="http://schemas.openxmlformats.org/officeDocument/2006/relationships/slide" Target="slide87.xml"/><Relationship Id="rId9" Type="http://schemas.openxmlformats.org/officeDocument/2006/relationships/slide" Target="slide2.xml"/><Relationship Id="rId14" Type="http://schemas.openxmlformats.org/officeDocument/2006/relationships/slide" Target="slide94.xml"/></Relationships>
</file>

<file path=ppt/slides/_rels/slide7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75.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image" Target="../media/image38.png"/><Relationship Id="rId7" Type="http://schemas.openxmlformats.org/officeDocument/2006/relationships/slide" Target="slide97.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76.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hyperlink" Target="http://mail.google.com/" TargetMode="External"/><Relationship Id="rId7" Type="http://schemas.openxmlformats.org/officeDocument/2006/relationships/slide" Target="slide53.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hyperlink" Target="http://www.outlook.com/" TargetMode="External"/><Relationship Id="rId10" Type="http://schemas.openxmlformats.org/officeDocument/2006/relationships/slide" Target="slide120.xml"/><Relationship Id="rId4" Type="http://schemas.openxmlformats.org/officeDocument/2006/relationships/hyperlink" Target="http://mail.yahoo.com.tw/" TargetMode="External"/><Relationship Id="rId9" Type="http://schemas.openxmlformats.org/officeDocument/2006/relationships/slide" Target="slide97.xml"/></Relationships>
</file>

<file path=ppt/slides/_rels/slide7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1.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2.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s>
</file>

<file path=ppt/slides/_rels/slide7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3.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image" Target="../media/image9.png"/><Relationship Id="rId7" Type="http://schemas.openxmlformats.org/officeDocument/2006/relationships/slide" Target="slide7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10.png"/><Relationship Id="rId9" Type="http://schemas.openxmlformats.org/officeDocument/2006/relationships/slide" Target="slide120.xml"/></Relationships>
</file>

<file path=ppt/slides/_rels/slide8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8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5.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hyperlink" Target="https://line.me/zh-hant/" TargetMode="External"/><Relationship Id="rId7" Type="http://schemas.openxmlformats.org/officeDocument/2006/relationships/slide" Target="slide97.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 Id="rId9" Type="http://schemas.openxmlformats.org/officeDocument/2006/relationships/image" Target="../media/image39.png"/></Relationships>
</file>

<file path=ppt/slides/_rels/slide8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7.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hyperlink" Target="https://zh.wikipedia.org/" TargetMode="External"/><Relationship Id="rId7" Type="http://schemas.openxmlformats.org/officeDocument/2006/relationships/slide" Target="slide97.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 Id="rId9" Type="http://schemas.openxmlformats.org/officeDocument/2006/relationships/image" Target="../media/image40.png"/></Relationships>
</file>

<file path=ppt/slides/_rels/slide85.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hyperlink" Target="https://www.youtube.com/" TargetMode="External"/><Relationship Id="rId7" Type="http://schemas.openxmlformats.org/officeDocument/2006/relationships/slide" Target="slide97.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 Id="rId9" Type="http://schemas.openxmlformats.org/officeDocument/2006/relationships/image" Target="../media/image41.png"/></Relationships>
</file>

<file path=ppt/slides/_rels/slide8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0.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88.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slide" Target="slide97.xml"/><Relationship Id="rId11" Type="http://schemas.openxmlformats.org/officeDocument/2006/relationships/image" Target="../media/image45.png"/><Relationship Id="rId5" Type="http://schemas.openxmlformats.org/officeDocument/2006/relationships/slide" Target="slide73.xml"/><Relationship Id="rId10" Type="http://schemas.openxmlformats.org/officeDocument/2006/relationships/image" Target="../media/image44.jpeg"/><Relationship Id="rId4" Type="http://schemas.openxmlformats.org/officeDocument/2006/relationships/slide" Target="slide53.xml"/><Relationship Id="rId9" Type="http://schemas.openxmlformats.org/officeDocument/2006/relationships/image" Target="../media/image43.png"/></Relationships>
</file>

<file path=ppt/slides/_rels/slide8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3.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image" Target="../media/image11.png"/><Relationship Id="rId7" Type="http://schemas.openxmlformats.org/officeDocument/2006/relationships/slide" Target="slide7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12.png"/><Relationship Id="rId9" Type="http://schemas.openxmlformats.org/officeDocument/2006/relationships/slide" Target="slide120.xml"/></Relationships>
</file>

<file path=ppt/slides/_rels/slide9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91.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hyperlink" Target="https://www.office.com/" TargetMode="External"/><Relationship Id="rId7" Type="http://schemas.openxmlformats.org/officeDocument/2006/relationships/slide" Target="slide73.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hyperlink" Target="http://docs.google.com/" TargetMode="External"/><Relationship Id="rId9" Type="http://schemas.openxmlformats.org/officeDocument/2006/relationships/slide" Target="slide120.xml"/></Relationships>
</file>

<file path=ppt/slides/_rels/slide9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6.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9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20.xml"/><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3.xml"/><Relationship Id="rId4" Type="http://schemas.openxmlformats.org/officeDocument/2006/relationships/slide" Target="slide53.xml"/></Relationships>
</file>

<file path=ppt/slides/_rels/slide95.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image" Target="../media/image46.png"/><Relationship Id="rId7" Type="http://schemas.openxmlformats.org/officeDocument/2006/relationships/slide" Target="slide97.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3.xml"/><Relationship Id="rId4" Type="http://schemas.openxmlformats.org/officeDocument/2006/relationships/slide" Target="slide2.xml"/></Relationships>
</file>

<file path=ppt/slides/_rels/slide96.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image" Target="../media/image47.jpeg"/><Relationship Id="rId7" Type="http://schemas.openxmlformats.org/officeDocument/2006/relationships/slide" Target="slide73.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8.jpeg"/><Relationship Id="rId9" Type="http://schemas.openxmlformats.org/officeDocument/2006/relationships/slide" Target="slide120.xml"/></Relationships>
</file>

<file path=ppt/slides/_rels/slide97.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111.xml"/><Relationship Id="rId7" Type="http://schemas.openxmlformats.org/officeDocument/2006/relationships/slide" Target="slide2.xml"/><Relationship Id="rId12" Type="http://schemas.openxmlformats.org/officeDocument/2006/relationships/slide" Target="slide97.xml"/><Relationship Id="rId2" Type="http://schemas.openxmlformats.org/officeDocument/2006/relationships/slide" Target="slide98.xml"/><Relationship Id="rId1" Type="http://schemas.openxmlformats.org/officeDocument/2006/relationships/slideLayout" Target="../slideLayouts/slideLayout7.xml"/><Relationship Id="rId6" Type="http://schemas.openxmlformats.org/officeDocument/2006/relationships/slide" Target="slide113.xml"/><Relationship Id="rId11" Type="http://schemas.openxmlformats.org/officeDocument/2006/relationships/slide" Target="slide103.xml"/><Relationship Id="rId5" Type="http://schemas.openxmlformats.org/officeDocument/2006/relationships/slide" Target="slide106.xml"/><Relationship Id="rId10" Type="http://schemas.openxmlformats.org/officeDocument/2006/relationships/slide" Target="slide120.xml"/><Relationship Id="rId4" Type="http://schemas.openxmlformats.org/officeDocument/2006/relationships/slide" Target="slide115.xml"/><Relationship Id="rId9" Type="http://schemas.openxmlformats.org/officeDocument/2006/relationships/slide" Target="slide73.xml"/></Relationships>
</file>

<file path=ppt/slides/_rels/slide9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97.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73.xml"/><Relationship Id="rId4" Type="http://schemas.openxmlformats.org/officeDocument/2006/relationships/slide" Target="slide53.xml"/></Relationships>
</file>

<file path=ppt/slides/_rels/slide9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97.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73.xml"/><Relationship Id="rId4" Type="http://schemas.openxmlformats.org/officeDocument/2006/relationships/slide" Target="slide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2259105" y="3577196"/>
            <a:ext cx="6869435" cy="2931181"/>
          </a:xfrm>
        </p:spPr>
        <p:txBody>
          <a:bodyPr>
            <a:normAutofit/>
          </a:bodyPr>
          <a:lstStyle/>
          <a:p>
            <a:pPr algn="l"/>
            <a:r>
              <a:rPr lang="en-US" altLang="zh-TW" sz="3200" b="1" dirty="0">
                <a:solidFill>
                  <a:srgbClr val="FF0066"/>
                </a:solidFill>
              </a:rPr>
              <a:t>CH4 </a:t>
            </a:r>
            <a:r>
              <a:rPr lang="zh-TW" altLang="en-US" sz="3200" b="1" dirty="0">
                <a:solidFill>
                  <a:srgbClr val="FF0066"/>
                </a:solidFill>
              </a:rPr>
              <a:t> 電腦網路與應用</a:t>
            </a:r>
            <a:endParaRPr lang="en-US" altLang="zh-TW" sz="3200" b="1" dirty="0">
              <a:solidFill>
                <a:srgbClr val="FF0066"/>
              </a:solidFill>
            </a:endParaRPr>
          </a:p>
          <a:p>
            <a:pPr algn="l"/>
            <a:r>
              <a:rPr lang="en-US" altLang="zh-TW" sz="2800" dirty="0"/>
              <a:t>4-1 </a:t>
            </a:r>
            <a:r>
              <a:rPr lang="zh-TW" altLang="en-US" sz="2800" dirty="0"/>
              <a:t>電腦網路概念</a:t>
            </a:r>
            <a:endParaRPr lang="en-US" altLang="zh-TW" sz="2800" dirty="0"/>
          </a:p>
          <a:p>
            <a:pPr algn="l"/>
            <a:r>
              <a:rPr lang="en-US" altLang="zh-TW" sz="2800" dirty="0"/>
              <a:t>4-2 </a:t>
            </a:r>
            <a:r>
              <a:rPr lang="zh-TW" altLang="en-US" sz="2800" dirty="0"/>
              <a:t>網路資料搜尋</a:t>
            </a:r>
            <a:endParaRPr lang="en-US" altLang="zh-TW" sz="2800" dirty="0"/>
          </a:p>
          <a:p>
            <a:pPr algn="l"/>
            <a:r>
              <a:rPr lang="en-US" altLang="zh-TW" sz="2800" dirty="0"/>
              <a:t>4-3 </a:t>
            </a:r>
            <a:r>
              <a:rPr lang="zh-TW" altLang="en-US" sz="2800" dirty="0"/>
              <a:t>網路應用實例</a:t>
            </a:r>
            <a:endParaRPr lang="en-US" altLang="zh-TW" sz="2800" dirty="0"/>
          </a:p>
        </p:txBody>
      </p:sp>
      <p:sp>
        <p:nvSpPr>
          <p:cNvPr id="2" name="標題 1"/>
          <p:cNvSpPr>
            <a:spLocks noGrp="1"/>
          </p:cNvSpPr>
          <p:nvPr>
            <p:ph type="ctrTitle"/>
          </p:nvPr>
        </p:nvSpPr>
        <p:spPr>
          <a:xfrm>
            <a:off x="2595282" y="1522771"/>
            <a:ext cx="6517799" cy="1987190"/>
          </a:xfrm>
        </p:spPr>
        <p:txBody>
          <a:bodyPr anchor="ctr">
            <a:normAutofit/>
          </a:bodyPr>
          <a:lstStyle/>
          <a:p>
            <a:r>
              <a:rPr lang="zh-TW" altLang="en-US" sz="8000" dirty="0"/>
              <a:t>計算機概論 </a:t>
            </a:r>
            <a:r>
              <a:rPr lang="en-US" altLang="zh-TW" sz="8000" dirty="0"/>
              <a:t>A</a:t>
            </a:r>
            <a:endParaRPr lang="zh-TW" altLang="en-US" sz="8000" dirty="0"/>
          </a:p>
        </p:txBody>
      </p:sp>
      <p:sp>
        <p:nvSpPr>
          <p:cNvPr id="6" name="矩形 5"/>
          <p:cNvSpPr/>
          <p:nvPr/>
        </p:nvSpPr>
        <p:spPr>
          <a:xfrm>
            <a:off x="6412931" y="6127234"/>
            <a:ext cx="2659702" cy="338554"/>
          </a:xfrm>
          <a:prstGeom prst="rect">
            <a:avLst/>
          </a:prstGeom>
        </p:spPr>
        <p:txBody>
          <a:bodyPr wrap="none">
            <a:spAutoFit/>
          </a:bodyPr>
          <a:lstStyle/>
          <a:p>
            <a:r>
              <a:rPr lang="zh-TW" altLang="en-US" sz="1600" b="1" dirty="0">
                <a:solidFill>
                  <a:schemeClr val="bg1"/>
                </a:solidFill>
                <a:latin typeface="Arial Black" panose="020B0A04020102020204" pitchFamily="34" charset="0"/>
                <a:ea typeface="微軟正黑體" panose="020B0604030504040204" pitchFamily="34" charset="-120"/>
              </a:rPr>
              <a:t>計算機概論 </a:t>
            </a:r>
            <a:r>
              <a:rPr lang="en-US" altLang="zh-TW" sz="1600" b="1" dirty="0">
                <a:solidFill>
                  <a:schemeClr val="bg1"/>
                </a:solidFill>
                <a:latin typeface="Arial Black" panose="020B0A04020102020204" pitchFamily="34" charset="0"/>
                <a:ea typeface="微軟正黑體" panose="020B0604030504040204" pitchFamily="34" charset="-120"/>
              </a:rPr>
              <a:t>A (PC05123)</a:t>
            </a:r>
            <a:endParaRPr lang="zh-TW" altLang="en-US" sz="1600" b="1" dirty="0">
              <a:solidFill>
                <a:schemeClr val="bg1"/>
              </a:solidFill>
              <a:latin typeface="Arial Black" panose="020B0A04020102020204" pitchFamily="34" charset="0"/>
              <a:ea typeface="微軟正黑體" panose="020B0604030504040204" pitchFamily="34" charset="-120"/>
            </a:endParaRPr>
          </a:p>
        </p:txBody>
      </p:sp>
    </p:spTree>
    <p:extLst>
      <p:ext uri="{BB962C8B-B14F-4D97-AF65-F5344CB8AC3E}">
        <p14:creationId xmlns:p14="http://schemas.microsoft.com/office/powerpoint/2010/main" val="2321479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光纖</a:t>
            </a:r>
            <a:r>
              <a:rPr lang="en-US" altLang="zh-TW" dirty="0"/>
              <a:t>(Fiber Optic)</a:t>
            </a:r>
            <a:endParaRPr lang="zh-TW" altLang="en-US" dirty="0"/>
          </a:p>
        </p:txBody>
      </p:sp>
      <p:sp>
        <p:nvSpPr>
          <p:cNvPr id="3" name="內容版面配置區 2"/>
          <p:cNvSpPr>
            <a:spLocks noGrp="1"/>
          </p:cNvSpPr>
          <p:nvPr>
            <p:ph idx="1"/>
          </p:nvPr>
        </p:nvSpPr>
        <p:spPr>
          <a:xfrm>
            <a:off x="1260000" y="1440311"/>
            <a:ext cx="7234519" cy="5417689"/>
          </a:xfrm>
        </p:spPr>
        <p:txBody>
          <a:bodyPr>
            <a:normAutofit/>
          </a:bodyPr>
          <a:lstStyle/>
          <a:p>
            <a:r>
              <a:rPr lang="zh-TW" altLang="en-US" dirty="0"/>
              <a:t>光纖纜線由一大束細如髮絲的</a:t>
            </a:r>
            <a:r>
              <a:rPr lang="zh-TW" altLang="en-US" dirty="0">
                <a:solidFill>
                  <a:srgbClr val="0070C0"/>
                </a:solidFill>
              </a:rPr>
              <a:t>玻璃細絲</a:t>
            </a:r>
            <a:r>
              <a:rPr lang="zh-TW" altLang="en-US" dirty="0"/>
              <a:t>組成，</a:t>
            </a:r>
            <a:r>
              <a:rPr lang="zh-TW" altLang="en-US" dirty="0">
                <a:solidFill>
                  <a:srgbClr val="0070C0"/>
                </a:solidFill>
              </a:rPr>
              <a:t>透過傳送光波的方式來傳遞資料</a:t>
            </a:r>
            <a:r>
              <a:rPr lang="zh-TW" altLang="en-US" dirty="0"/>
              <a:t>，是目前</a:t>
            </a:r>
            <a:r>
              <a:rPr lang="zh-TW" altLang="en-US" dirty="0">
                <a:solidFill>
                  <a:srgbClr val="0070C0"/>
                </a:solidFill>
              </a:rPr>
              <a:t>傳輸速度最快的纜線</a:t>
            </a:r>
            <a:r>
              <a:rPr lang="zh-TW" altLang="en-US" dirty="0"/>
              <a:t>，但由於架設與維護</a:t>
            </a:r>
            <a:r>
              <a:rPr lang="zh-TW" altLang="en-US" dirty="0">
                <a:solidFill>
                  <a:srgbClr val="0070C0"/>
                </a:solidFill>
              </a:rPr>
              <a:t>成本較高</a:t>
            </a:r>
            <a:r>
              <a:rPr lang="zh-TW" altLang="en-US" dirty="0"/>
              <a:t>，因此主要用於</a:t>
            </a:r>
            <a:r>
              <a:rPr lang="zh-TW" altLang="en-US" dirty="0">
                <a:solidFill>
                  <a:srgbClr val="0070C0"/>
                </a:solidFill>
              </a:rPr>
              <a:t>遠距離</a:t>
            </a:r>
            <a:r>
              <a:rPr lang="zh-TW" altLang="en-US" dirty="0"/>
              <a:t>或</a:t>
            </a:r>
            <a:r>
              <a:rPr lang="zh-TW" altLang="en-US" dirty="0">
                <a:solidFill>
                  <a:srgbClr val="0070C0"/>
                </a:solidFill>
              </a:rPr>
              <a:t>跨國性</a:t>
            </a:r>
            <a:r>
              <a:rPr lang="zh-TW" altLang="en-US" dirty="0"/>
              <a:t>的骨幹網路</a:t>
            </a:r>
            <a:r>
              <a:rPr lang="en-US" altLang="zh-TW" dirty="0"/>
              <a:t>(backbone)</a:t>
            </a:r>
            <a:r>
              <a:rPr lang="zh-TW" altLang="en-US" dirty="0"/>
              <a:t>。</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9</a:t>
            </a:fld>
            <a:endParaRPr lang="zh-TW" altLang="en-US"/>
          </a:p>
        </p:txBody>
      </p:sp>
      <p:pic>
        <p:nvPicPr>
          <p:cNvPr id="5" name="圖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8422" y="3785416"/>
            <a:ext cx="4028678" cy="1514783"/>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81500" y="5300199"/>
            <a:ext cx="4762500" cy="885825"/>
          </a:xfrm>
          <a:prstGeom prst="rect">
            <a:avLst/>
          </a:prstGeom>
        </p:spPr>
      </p:pic>
      <p:sp>
        <p:nvSpPr>
          <p:cNvPr id="14" name="矩形 13">
            <a:hlinkClick r:id="rId5"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5" name="矩形 14">
            <a:hlinkClick r:id="rId6"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7"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8"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8" name="矩形 17">
            <a:hlinkClick r:id="rId9"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1612214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認識乙太網路</a:t>
            </a:r>
          </a:p>
        </p:txBody>
      </p:sp>
      <p:sp>
        <p:nvSpPr>
          <p:cNvPr id="3" name="內容版面配置區 2"/>
          <p:cNvSpPr>
            <a:spLocks noGrp="1"/>
          </p:cNvSpPr>
          <p:nvPr>
            <p:ph idx="1"/>
          </p:nvPr>
        </p:nvSpPr>
        <p:spPr>
          <a:xfrm>
            <a:off x="1244601" y="1432565"/>
            <a:ext cx="7480299" cy="5642660"/>
          </a:xfrm>
        </p:spPr>
        <p:txBody>
          <a:bodyPr>
            <a:normAutofit/>
          </a:bodyPr>
          <a:lstStyle/>
          <a:p>
            <a:pPr marL="457200" indent="-457200">
              <a:buFont typeface="Arial" panose="020B0604020202020204" pitchFamily="34" charset="0"/>
              <a:buChar char="•"/>
            </a:pPr>
            <a:r>
              <a:rPr lang="en-US" altLang="zh-TW" dirty="0"/>
              <a:t>10BaseT</a:t>
            </a:r>
            <a:r>
              <a:rPr lang="zh-TW" altLang="en-US" dirty="0"/>
              <a:t>：</a:t>
            </a:r>
            <a:r>
              <a:rPr lang="en-US" altLang="zh-TW" dirty="0">
                <a:solidFill>
                  <a:srgbClr val="0070C0"/>
                </a:solidFill>
              </a:rPr>
              <a:t>T</a:t>
            </a:r>
            <a:r>
              <a:rPr lang="zh-TW" altLang="en-US" dirty="0">
                <a:solidFill>
                  <a:srgbClr val="0070C0"/>
                </a:solidFill>
              </a:rPr>
              <a:t>代表使用雙絞線</a:t>
            </a:r>
            <a:r>
              <a:rPr lang="zh-TW" altLang="en-US" dirty="0"/>
              <a:t>，在</a:t>
            </a:r>
            <a:r>
              <a:rPr lang="en-US" altLang="zh-TW" dirty="0"/>
              <a:t>100</a:t>
            </a:r>
            <a:r>
              <a:rPr lang="zh-TW" altLang="en-US" dirty="0"/>
              <a:t>公尺的距離內，以</a:t>
            </a:r>
            <a:r>
              <a:rPr lang="en-US" altLang="zh-TW" dirty="0"/>
              <a:t>10 Mbps</a:t>
            </a:r>
            <a:r>
              <a:rPr lang="zh-TW" altLang="en-US" dirty="0"/>
              <a:t>的速度傳輸資料。</a:t>
            </a:r>
            <a:endParaRPr lang="en-US" altLang="zh-TW" dirty="0"/>
          </a:p>
          <a:p>
            <a:pPr marL="457200" indent="-457200">
              <a:buFont typeface="Arial" panose="020B0604020202020204" pitchFamily="34" charset="0"/>
              <a:buChar char="•"/>
            </a:pPr>
            <a:r>
              <a:rPr lang="en-US" altLang="zh-TW" dirty="0"/>
              <a:t>100BaseT</a:t>
            </a:r>
            <a:r>
              <a:rPr lang="zh-TW" altLang="en-US" dirty="0"/>
              <a:t>：使用雙絞線，在</a:t>
            </a:r>
            <a:r>
              <a:rPr lang="en-US" altLang="zh-TW" dirty="0"/>
              <a:t>100</a:t>
            </a:r>
            <a:r>
              <a:rPr lang="zh-TW" altLang="en-US" dirty="0"/>
              <a:t>公尺的距離內，以</a:t>
            </a:r>
            <a:r>
              <a:rPr lang="en-US" altLang="zh-TW" dirty="0"/>
              <a:t>100 Mbps</a:t>
            </a:r>
            <a:r>
              <a:rPr lang="zh-TW" altLang="en-US" dirty="0"/>
              <a:t>的速度傳輸資料，又稱</a:t>
            </a:r>
            <a:r>
              <a:rPr lang="zh-TW" altLang="en-US" dirty="0">
                <a:solidFill>
                  <a:srgbClr val="0070C0"/>
                </a:solidFill>
              </a:rPr>
              <a:t>高速乙太網路</a:t>
            </a:r>
            <a:r>
              <a:rPr lang="zh-TW" altLang="en-US" dirty="0"/>
              <a:t>（</a:t>
            </a:r>
            <a:r>
              <a:rPr lang="en-US" altLang="zh-TW" dirty="0"/>
              <a:t>Fast Ethernet</a:t>
            </a:r>
            <a:r>
              <a:rPr lang="zh-TW" altLang="en-US" dirty="0"/>
              <a:t>）。</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99</a:t>
            </a:fld>
            <a:endParaRPr lang="zh-TW" altLang="en-US"/>
          </a:p>
        </p:txBody>
      </p:sp>
      <p:sp>
        <p:nvSpPr>
          <p:cNvPr id="15" name="矩形 14">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20" name="矩形 19">
            <a:hlinkClick r:id="rId7"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6458012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認識乙太網路</a:t>
            </a:r>
          </a:p>
        </p:txBody>
      </p:sp>
      <p:sp>
        <p:nvSpPr>
          <p:cNvPr id="3" name="內容版面配置區 2"/>
          <p:cNvSpPr>
            <a:spLocks noGrp="1"/>
          </p:cNvSpPr>
          <p:nvPr>
            <p:ph idx="1"/>
          </p:nvPr>
        </p:nvSpPr>
        <p:spPr>
          <a:xfrm>
            <a:off x="1143001" y="1432565"/>
            <a:ext cx="7612011" cy="5642660"/>
          </a:xfrm>
        </p:spPr>
        <p:txBody>
          <a:bodyPr>
            <a:normAutofit/>
          </a:bodyPr>
          <a:lstStyle/>
          <a:p>
            <a:pPr marL="457200" indent="-457200">
              <a:buFont typeface="Arial" panose="020B0604020202020204" pitchFamily="34" charset="0"/>
              <a:buChar char="•"/>
            </a:pPr>
            <a:r>
              <a:rPr lang="en-US" altLang="zh-TW" dirty="0"/>
              <a:t>100BaseFX</a:t>
            </a:r>
            <a:r>
              <a:rPr lang="zh-TW" altLang="en-US" dirty="0"/>
              <a:t>：</a:t>
            </a:r>
            <a:r>
              <a:rPr lang="en-US" altLang="zh-TW" dirty="0">
                <a:solidFill>
                  <a:srgbClr val="0070C0"/>
                </a:solidFill>
              </a:rPr>
              <a:t>F</a:t>
            </a:r>
            <a:r>
              <a:rPr lang="zh-TW" altLang="en-US" dirty="0">
                <a:solidFill>
                  <a:srgbClr val="0070C0"/>
                </a:solidFill>
              </a:rPr>
              <a:t>代表使用光纖纜線</a:t>
            </a:r>
            <a:r>
              <a:rPr lang="zh-TW" altLang="en-US" dirty="0"/>
              <a:t>，在</a:t>
            </a:r>
            <a:r>
              <a:rPr lang="en-US" altLang="zh-TW" dirty="0"/>
              <a:t>2</a:t>
            </a:r>
            <a:r>
              <a:rPr lang="zh-TW" altLang="en-US" dirty="0"/>
              <a:t>公里的距離內，以</a:t>
            </a:r>
            <a:r>
              <a:rPr lang="en-US" altLang="zh-TW" dirty="0"/>
              <a:t>100 Mbps</a:t>
            </a:r>
            <a:r>
              <a:rPr lang="zh-TW" altLang="en-US" dirty="0"/>
              <a:t>的速度傳輸資料。</a:t>
            </a:r>
            <a:endParaRPr lang="en-US" altLang="zh-TW" dirty="0"/>
          </a:p>
          <a:p>
            <a:pPr marL="457200" indent="-457200">
              <a:buFont typeface="Arial" panose="020B0604020202020204" pitchFamily="34" charset="0"/>
              <a:buChar char="•"/>
            </a:pPr>
            <a:r>
              <a:rPr lang="en-US" altLang="zh-TW" dirty="0"/>
              <a:t>1000BaseT</a:t>
            </a:r>
            <a:r>
              <a:rPr lang="zh-TW" altLang="en-US" dirty="0"/>
              <a:t>：使用雙絞線，在</a:t>
            </a:r>
            <a:r>
              <a:rPr lang="en-US" altLang="zh-TW" dirty="0"/>
              <a:t>100</a:t>
            </a:r>
            <a:r>
              <a:rPr lang="zh-TW" altLang="en-US" dirty="0"/>
              <a:t>公尺的距離內，以</a:t>
            </a:r>
            <a:r>
              <a:rPr lang="en-US" altLang="zh-TW" dirty="0"/>
              <a:t>1000 Mbps</a:t>
            </a:r>
            <a:r>
              <a:rPr lang="zh-TW" altLang="en-US" dirty="0"/>
              <a:t>的速度傳輸資料，採星狀拓樸，又稱</a:t>
            </a:r>
            <a:r>
              <a:rPr lang="zh-TW" altLang="en-US" dirty="0">
                <a:solidFill>
                  <a:srgbClr val="0070C0"/>
                </a:solidFill>
              </a:rPr>
              <a:t>超高速乙太網路</a:t>
            </a:r>
            <a:r>
              <a:rPr lang="zh-TW" altLang="en-US" dirty="0"/>
              <a:t>（</a:t>
            </a:r>
            <a:r>
              <a:rPr lang="en-US" altLang="zh-TW" dirty="0"/>
              <a:t>Gigabit Ethernet</a:t>
            </a:r>
            <a:r>
              <a:rPr lang="zh-TW" altLang="en-US" dirty="0"/>
              <a:t>）。</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100</a:t>
            </a:fld>
            <a:endParaRPr lang="zh-TW" altLang="en-US"/>
          </a:p>
        </p:txBody>
      </p:sp>
      <p:sp>
        <p:nvSpPr>
          <p:cNvPr id="15" name="矩形 14">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20" name="矩形 19">
            <a:hlinkClick r:id="rId7"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5851739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認識乙太網路</a:t>
            </a:r>
          </a:p>
        </p:txBody>
      </p:sp>
      <p:sp>
        <p:nvSpPr>
          <p:cNvPr id="3" name="內容版面配置區 2"/>
          <p:cNvSpPr>
            <a:spLocks noGrp="1"/>
          </p:cNvSpPr>
          <p:nvPr>
            <p:ph idx="1"/>
          </p:nvPr>
        </p:nvSpPr>
        <p:spPr>
          <a:xfrm>
            <a:off x="1168401" y="1432565"/>
            <a:ext cx="7612011" cy="5642660"/>
          </a:xfrm>
        </p:spPr>
        <p:txBody>
          <a:bodyPr>
            <a:normAutofit/>
          </a:bodyPr>
          <a:lstStyle/>
          <a:p>
            <a:r>
              <a:rPr lang="zh-TW" altLang="en-US" dirty="0"/>
              <a:t>為了解決傳輸時的碰撞現象，乙太網路在傳輸資料時會採用一種稱為</a:t>
            </a:r>
            <a:r>
              <a:rPr lang="zh-TW" altLang="en-US" dirty="0">
                <a:solidFill>
                  <a:srgbClr val="0070C0"/>
                </a:solidFill>
              </a:rPr>
              <a:t>載波感應多重存取 </a:t>
            </a:r>
            <a:r>
              <a:rPr lang="en-US" altLang="zh-TW" dirty="0">
                <a:solidFill>
                  <a:srgbClr val="0070C0"/>
                </a:solidFill>
              </a:rPr>
              <a:t>/ </a:t>
            </a:r>
            <a:r>
              <a:rPr lang="zh-TW" altLang="en-US" dirty="0">
                <a:solidFill>
                  <a:srgbClr val="0070C0"/>
                </a:solidFill>
              </a:rPr>
              <a:t>碰撞偵測</a:t>
            </a:r>
            <a:r>
              <a:rPr lang="zh-TW" altLang="en-US" dirty="0"/>
              <a:t>（</a:t>
            </a:r>
            <a:r>
              <a:rPr lang="en-US" altLang="zh-TW" dirty="0"/>
              <a:t>carrier sense multiple access with collision detection</a:t>
            </a:r>
            <a:r>
              <a:rPr lang="zh-TW" altLang="en-US" dirty="0"/>
              <a:t>，</a:t>
            </a:r>
            <a:r>
              <a:rPr lang="en-US" altLang="zh-TW" dirty="0">
                <a:solidFill>
                  <a:srgbClr val="0070C0"/>
                </a:solidFill>
              </a:rPr>
              <a:t>CSMA / CD</a:t>
            </a:r>
            <a:r>
              <a:rPr lang="zh-TW" altLang="en-US" dirty="0"/>
              <a:t>）的方式，也就是只在偵測到線路「空閒」時才可傳輸資料，而當「碰撞」發生時，電腦會各自隨機等待一段時間後再次傳送資料。</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101</a:t>
            </a:fld>
            <a:endParaRPr lang="zh-TW" altLang="en-US"/>
          </a:p>
        </p:txBody>
      </p:sp>
      <p:sp>
        <p:nvSpPr>
          <p:cNvPr id="15" name="矩形 14">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20" name="矩形 19">
            <a:hlinkClick r:id="rId7"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0000978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投影片編號版面配置區 12"/>
          <p:cNvSpPr>
            <a:spLocks noGrp="1"/>
          </p:cNvSpPr>
          <p:nvPr>
            <p:ph type="sldNum" sz="quarter" idx="12"/>
          </p:nvPr>
        </p:nvSpPr>
        <p:spPr/>
        <p:txBody>
          <a:bodyPr/>
          <a:lstStyle/>
          <a:p>
            <a:fld id="{C45D8186-99EE-4364-AA57-C9F4FAA33639}" type="slidenum">
              <a:rPr lang="zh-TW" altLang="en-US" smtClean="0"/>
              <a:t>102</a:t>
            </a:fld>
            <a:endParaRPr lang="zh-TW" altLang="en-US"/>
          </a:p>
        </p:txBody>
      </p:sp>
      <p:sp>
        <p:nvSpPr>
          <p:cNvPr id="15" name="矩形 14">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22" name="標題 1"/>
          <p:cNvSpPr>
            <a:spLocks noGrp="1"/>
          </p:cNvSpPr>
          <p:nvPr>
            <p:ph type="title"/>
          </p:nvPr>
        </p:nvSpPr>
        <p:spPr>
          <a:xfrm>
            <a:off x="710475" y="26895"/>
            <a:ext cx="8433525" cy="936000"/>
          </a:xfrm>
        </p:spPr>
        <p:txBody>
          <a:bodyPr/>
          <a:lstStyle/>
          <a:p>
            <a:r>
              <a:rPr lang="en-US" altLang="zh-TW" dirty="0"/>
              <a:t>OSI</a:t>
            </a:r>
            <a:r>
              <a:rPr lang="zh-TW" altLang="zh-TW" dirty="0"/>
              <a:t>模型的</a:t>
            </a:r>
            <a:r>
              <a:rPr lang="en-US" altLang="zh-TW" dirty="0"/>
              <a:t>7</a:t>
            </a:r>
            <a:r>
              <a:rPr lang="zh-TW" altLang="zh-TW" dirty="0"/>
              <a:t>層架構</a:t>
            </a:r>
            <a:endParaRPr lang="zh-TW" altLang="en-US" dirty="0"/>
          </a:p>
        </p:txBody>
      </p:sp>
      <p:sp>
        <p:nvSpPr>
          <p:cNvPr id="23" name="內容版面配置區 2"/>
          <p:cNvSpPr>
            <a:spLocks noGrp="1"/>
          </p:cNvSpPr>
          <p:nvPr>
            <p:ph idx="1"/>
          </p:nvPr>
        </p:nvSpPr>
        <p:spPr>
          <a:xfrm>
            <a:off x="1323041" y="1577909"/>
            <a:ext cx="7234519" cy="5642660"/>
          </a:xfrm>
        </p:spPr>
        <p:txBody>
          <a:bodyPr>
            <a:normAutofit/>
          </a:bodyPr>
          <a:lstStyle/>
          <a:p>
            <a:pPr marL="457200" indent="-457200" algn="l">
              <a:buFont typeface="Arial" panose="020B0604020202020204" pitchFamily="34" charset="0"/>
              <a:buChar char="•"/>
            </a:pPr>
            <a:r>
              <a:rPr lang="zh-TW" altLang="en-US" dirty="0"/>
              <a:t>由國際標準化組織（</a:t>
            </a:r>
            <a:r>
              <a:rPr lang="en-US" altLang="zh-TW" dirty="0"/>
              <a:t>ISO</a:t>
            </a:r>
            <a:r>
              <a:rPr lang="zh-TW" altLang="en-US" dirty="0"/>
              <a:t>）提出的「開放式通訊系統互連參考模型（</a:t>
            </a:r>
            <a:r>
              <a:rPr lang="en-US" altLang="zh-TW" dirty="0"/>
              <a:t>Open System Interconnection Reference Model</a:t>
            </a:r>
            <a:r>
              <a:rPr lang="zh-TW" altLang="en-US" dirty="0"/>
              <a:t>， </a:t>
            </a:r>
            <a:r>
              <a:rPr lang="en-US" altLang="zh-TW" dirty="0"/>
              <a:t>OSI</a:t>
            </a:r>
            <a:r>
              <a:rPr lang="zh-TW" altLang="en-US" dirty="0"/>
              <a:t>），簡稱為</a:t>
            </a:r>
            <a:r>
              <a:rPr lang="en-US" altLang="zh-TW" dirty="0">
                <a:solidFill>
                  <a:srgbClr val="0070C0"/>
                </a:solidFill>
              </a:rPr>
              <a:t>OSI</a:t>
            </a:r>
            <a:r>
              <a:rPr lang="zh-TW" altLang="en-US" dirty="0">
                <a:solidFill>
                  <a:srgbClr val="0070C0"/>
                </a:solidFill>
              </a:rPr>
              <a:t>模型</a:t>
            </a:r>
            <a:r>
              <a:rPr lang="zh-TW" altLang="en-US" dirty="0"/>
              <a:t>（</a:t>
            </a:r>
            <a:r>
              <a:rPr lang="en-US" altLang="zh-TW" dirty="0"/>
              <a:t>OSI model</a:t>
            </a:r>
            <a:r>
              <a:rPr lang="zh-TW" altLang="en-US" dirty="0"/>
              <a:t>）。</a:t>
            </a:r>
            <a:endParaRPr lang="en-US" altLang="zh-TW" dirty="0"/>
          </a:p>
          <a:p>
            <a:pPr marL="457200" indent="-457200" algn="l">
              <a:buFont typeface="Arial" panose="020B0604020202020204" pitchFamily="34" charset="0"/>
              <a:buChar char="•"/>
            </a:pPr>
            <a:r>
              <a:rPr lang="zh-TW" altLang="en-US" dirty="0"/>
              <a:t>該模型是一種概念性的架構，並非實作的方法，主要是透過觀念描述，協調各種網路功能發展時的標準制定。</a:t>
            </a:r>
          </a:p>
        </p:txBody>
      </p:sp>
      <p:sp>
        <p:nvSpPr>
          <p:cNvPr id="24" name="矩形 23">
            <a:hlinkClick r:id="rId7"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7562510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投影片編號版面配置區 12"/>
          <p:cNvSpPr>
            <a:spLocks noGrp="1"/>
          </p:cNvSpPr>
          <p:nvPr>
            <p:ph type="sldNum" sz="quarter" idx="12"/>
          </p:nvPr>
        </p:nvSpPr>
        <p:spPr/>
        <p:txBody>
          <a:bodyPr/>
          <a:lstStyle/>
          <a:p>
            <a:fld id="{C45D8186-99EE-4364-AA57-C9F4FAA33639}" type="slidenum">
              <a:rPr lang="zh-TW" altLang="en-US" smtClean="0"/>
              <a:t>103</a:t>
            </a:fld>
            <a:endParaRPr lang="zh-TW" altLang="en-US"/>
          </a:p>
        </p:txBody>
      </p:sp>
      <p:sp>
        <p:nvSpPr>
          <p:cNvPr id="15" name="矩形 14">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20" name="標題 1"/>
          <p:cNvSpPr>
            <a:spLocks noGrp="1"/>
          </p:cNvSpPr>
          <p:nvPr>
            <p:ph type="title"/>
          </p:nvPr>
        </p:nvSpPr>
        <p:spPr>
          <a:xfrm>
            <a:off x="710475" y="26895"/>
            <a:ext cx="8433525" cy="936000"/>
          </a:xfrm>
        </p:spPr>
        <p:txBody>
          <a:bodyPr>
            <a:normAutofit/>
          </a:bodyPr>
          <a:lstStyle/>
          <a:p>
            <a:r>
              <a:rPr lang="en-US" altLang="zh-TW" dirty="0"/>
              <a:t>OSI</a:t>
            </a:r>
            <a:r>
              <a:rPr lang="zh-TW" altLang="zh-TW" dirty="0"/>
              <a:t>模型的相關工作說明</a:t>
            </a:r>
            <a:endParaRPr lang="zh-TW" altLang="en-US" dirty="0"/>
          </a:p>
        </p:txBody>
      </p:sp>
      <p:graphicFrame>
        <p:nvGraphicFramePr>
          <p:cNvPr id="21" name="內容版面配置區 10"/>
          <p:cNvGraphicFramePr>
            <a:graphicFrameLocks noGrp="1"/>
          </p:cNvGraphicFramePr>
          <p:nvPr>
            <p:ph idx="1"/>
            <p:extLst>
              <p:ext uri="{D42A27DB-BD31-4B8C-83A1-F6EECF244321}">
                <p14:modId xmlns:p14="http://schemas.microsoft.com/office/powerpoint/2010/main" val="2099942934"/>
              </p:ext>
            </p:extLst>
          </p:nvPr>
        </p:nvGraphicFramePr>
        <p:xfrm>
          <a:off x="1335088" y="1317625"/>
          <a:ext cx="7235826" cy="5073941"/>
        </p:xfrm>
        <a:graphic>
          <a:graphicData uri="http://schemas.openxmlformats.org/drawingml/2006/table">
            <a:tbl>
              <a:tblPr firstRow="1" bandRow="1">
                <a:tableStyleId>{1FECB4D8-DB02-4DC6-A0A2-4F2EBAE1DC90}</a:tableStyleId>
              </a:tblPr>
              <a:tblGrid>
                <a:gridCol w="761567">
                  <a:extLst>
                    <a:ext uri="{9D8B030D-6E8A-4147-A177-3AD203B41FA5}">
                      <a16:colId xmlns:a16="http://schemas.microsoft.com/office/drawing/2014/main" xmlns="" val="2904903723"/>
                    </a:ext>
                  </a:extLst>
                </a:gridCol>
                <a:gridCol w="2603682">
                  <a:extLst>
                    <a:ext uri="{9D8B030D-6E8A-4147-A177-3AD203B41FA5}">
                      <a16:colId xmlns:a16="http://schemas.microsoft.com/office/drawing/2014/main" xmlns="" val="953024166"/>
                    </a:ext>
                  </a:extLst>
                </a:gridCol>
                <a:gridCol w="3870577">
                  <a:extLst>
                    <a:ext uri="{9D8B030D-6E8A-4147-A177-3AD203B41FA5}">
                      <a16:colId xmlns:a16="http://schemas.microsoft.com/office/drawing/2014/main" xmlns="" val="3996271930"/>
                    </a:ext>
                  </a:extLst>
                </a:gridCol>
              </a:tblGrid>
              <a:tr h="446801">
                <a:tc>
                  <a:txBody>
                    <a:bodyPr/>
                    <a:lstStyle/>
                    <a:p>
                      <a:pPr indent="0" algn="ctr">
                        <a:spcAft>
                          <a:spcPts val="0"/>
                        </a:spcAft>
                      </a:pPr>
                      <a:r>
                        <a:rPr lang="zh-TW" sz="1800" kern="0" dirty="0">
                          <a:solidFill>
                            <a:schemeClr val="bg1"/>
                          </a:solidFill>
                          <a:effectLst/>
                          <a:latin typeface="微軟正黑體" panose="020B0604030504040204" pitchFamily="34" charset="-120"/>
                          <a:ea typeface="微軟正黑體" panose="020B0604030504040204" pitchFamily="34" charset="-120"/>
                        </a:rPr>
                        <a:t>層別</a:t>
                      </a:r>
                      <a:endParaRPr lang="zh-TW" sz="1800" kern="100" dirty="0">
                        <a:solidFill>
                          <a:schemeClr val="bg1"/>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zh-TW" sz="1800" kern="0" dirty="0">
                          <a:solidFill>
                            <a:schemeClr val="bg1"/>
                          </a:solidFill>
                          <a:effectLst/>
                          <a:latin typeface="微軟正黑體" panose="020B0604030504040204" pitchFamily="34" charset="-120"/>
                          <a:ea typeface="微軟正黑體" panose="020B0604030504040204" pitchFamily="34" charset="-120"/>
                        </a:rPr>
                        <a:t>名稱</a:t>
                      </a:r>
                      <a:endParaRPr lang="zh-TW" sz="1800" kern="100" dirty="0">
                        <a:solidFill>
                          <a:schemeClr val="bg1"/>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zh-TW" sz="1800" kern="0" dirty="0">
                          <a:solidFill>
                            <a:schemeClr val="bg1"/>
                          </a:solidFill>
                          <a:effectLst/>
                          <a:latin typeface="微軟正黑體" panose="020B0604030504040204" pitchFamily="34" charset="-120"/>
                          <a:ea typeface="微軟正黑體" panose="020B0604030504040204" pitchFamily="34" charset="-120"/>
                        </a:rPr>
                        <a:t>負責的工作</a:t>
                      </a:r>
                      <a:endParaRPr lang="zh-TW" sz="1800" kern="100" dirty="0">
                        <a:solidFill>
                          <a:schemeClr val="bg1"/>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tc>
                <a:extLst>
                  <a:ext uri="{0D108BD9-81ED-4DB2-BD59-A6C34878D82A}">
                    <a16:rowId xmlns:a16="http://schemas.microsoft.com/office/drawing/2014/main" xmlns="" val="3668398475"/>
                  </a:ext>
                </a:extLst>
              </a:tr>
              <a:tr h="661020">
                <a:tc>
                  <a:txBody>
                    <a:bodyPr/>
                    <a:lstStyle/>
                    <a:p>
                      <a:pPr indent="0" algn="ctr">
                        <a:spcAft>
                          <a:spcPts val="0"/>
                        </a:spcAft>
                      </a:pPr>
                      <a:r>
                        <a:rPr lang="en-US" sz="1800" kern="0" dirty="0">
                          <a:solidFill>
                            <a:schemeClr val="tx1">
                              <a:lumMod val="75000"/>
                              <a:lumOff val="25000"/>
                            </a:schemeClr>
                          </a:solidFill>
                          <a:effectLst/>
                          <a:latin typeface="Arial Black" panose="020B0A04020102020204" pitchFamily="34" charset="0"/>
                          <a:ea typeface="微軟正黑體" panose="020B0604030504040204" pitchFamily="34" charset="-120"/>
                        </a:rPr>
                        <a:t>7</a:t>
                      </a:r>
                      <a:endParaRPr lang="zh-TW" sz="1800" kern="100" dirty="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應用層</a:t>
                      </a:r>
                      <a:r>
                        <a:rPr lang="en-US" alt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
                      </a:r>
                      <a:br>
                        <a:rPr lang="en-US" alt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b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a:t>
                      </a:r>
                      <a:r>
                        <a:rPr lang="en-US"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Application Layer</a:t>
                      </a: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a:t>
                      </a:r>
                      <a:endParaRPr lang="zh-TW" sz="18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tc>
                <a:tc>
                  <a:txBody>
                    <a:bodyPr/>
                    <a:lstStyle/>
                    <a:p>
                      <a:pPr indent="0" algn="l">
                        <a:spcAft>
                          <a:spcPts val="0"/>
                        </a:spcAft>
                      </a:pP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提供應用程式給使用者應用。</a:t>
                      </a:r>
                      <a:endParaRPr lang="zh-TW" sz="18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tc>
                <a:extLst>
                  <a:ext uri="{0D108BD9-81ED-4DB2-BD59-A6C34878D82A}">
                    <a16:rowId xmlns:a16="http://schemas.microsoft.com/office/drawing/2014/main" xmlns="" val="1935825017"/>
                  </a:ext>
                </a:extLst>
              </a:tr>
              <a:tr h="661020">
                <a:tc>
                  <a:txBody>
                    <a:bodyPr/>
                    <a:lstStyle/>
                    <a:p>
                      <a:pPr indent="0" algn="ctr">
                        <a:spcAft>
                          <a:spcPts val="0"/>
                        </a:spcAft>
                      </a:pPr>
                      <a:r>
                        <a:rPr lang="en-US" sz="1800" kern="0" dirty="0">
                          <a:solidFill>
                            <a:schemeClr val="tx1">
                              <a:lumMod val="75000"/>
                              <a:lumOff val="25000"/>
                            </a:schemeClr>
                          </a:solidFill>
                          <a:effectLst/>
                          <a:latin typeface="Arial Black" panose="020B0A04020102020204" pitchFamily="34" charset="0"/>
                          <a:ea typeface="微軟正黑體" panose="020B0604030504040204" pitchFamily="34" charset="-120"/>
                        </a:rPr>
                        <a:t>6</a:t>
                      </a:r>
                      <a:endParaRPr lang="zh-TW" sz="1800" kern="100" dirty="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展示層</a:t>
                      </a:r>
                      <a:r>
                        <a:rPr lang="en-US" alt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
                      </a:r>
                      <a:br>
                        <a:rPr lang="en-US" alt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b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a:t>
                      </a:r>
                      <a:r>
                        <a:rPr lang="en-US"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Presentation Layer</a:t>
                      </a: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a:t>
                      </a:r>
                      <a:endParaRPr lang="zh-TW" sz="18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tc>
                <a:tc>
                  <a:txBody>
                    <a:bodyPr/>
                    <a:lstStyle/>
                    <a:p>
                      <a:pPr indent="0" algn="l">
                        <a:spcAft>
                          <a:spcPts val="0"/>
                        </a:spcAft>
                      </a:pP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將接收到的資料轉換成適合的表達方式</a:t>
                      </a:r>
                      <a:endParaRPr lang="zh-TW" sz="18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tc>
                <a:extLst>
                  <a:ext uri="{0D108BD9-81ED-4DB2-BD59-A6C34878D82A}">
                    <a16:rowId xmlns:a16="http://schemas.microsoft.com/office/drawing/2014/main" xmlns="" val="440960867"/>
                  </a:ext>
                </a:extLst>
              </a:tr>
              <a:tr h="661020">
                <a:tc>
                  <a:txBody>
                    <a:bodyPr/>
                    <a:lstStyle/>
                    <a:p>
                      <a:pPr indent="0" algn="ctr">
                        <a:spcAft>
                          <a:spcPts val="0"/>
                        </a:spcAft>
                      </a:pPr>
                      <a:r>
                        <a:rPr lang="en-US" sz="1800" kern="0" dirty="0">
                          <a:solidFill>
                            <a:schemeClr val="tx1">
                              <a:lumMod val="75000"/>
                              <a:lumOff val="25000"/>
                            </a:schemeClr>
                          </a:solidFill>
                          <a:effectLst/>
                          <a:latin typeface="Arial Black" panose="020B0A04020102020204" pitchFamily="34" charset="0"/>
                          <a:ea typeface="微軟正黑體" panose="020B0604030504040204" pitchFamily="34" charset="-120"/>
                        </a:rPr>
                        <a:t>5</a:t>
                      </a:r>
                      <a:endParaRPr lang="zh-TW" sz="1800" kern="100" dirty="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會議層</a:t>
                      </a:r>
                      <a:r>
                        <a:rPr lang="en-US" alt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
                      </a:r>
                      <a:br>
                        <a:rPr lang="en-US" alt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b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a:t>
                      </a:r>
                      <a:r>
                        <a:rPr lang="en-US"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Session Layer</a:t>
                      </a: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a:t>
                      </a:r>
                      <a:endParaRPr lang="zh-TW" sz="18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tc>
                <a:tc>
                  <a:txBody>
                    <a:bodyPr/>
                    <a:lstStyle/>
                    <a:p>
                      <a:pPr indent="0" algn="l">
                        <a:spcAft>
                          <a:spcPts val="0"/>
                        </a:spcAft>
                      </a:pP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負責在資料傳輸中設定和維護網路的通訊連接。</a:t>
                      </a:r>
                      <a:endParaRPr lang="zh-TW" sz="18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tc>
                <a:extLst>
                  <a:ext uri="{0D108BD9-81ED-4DB2-BD59-A6C34878D82A}">
                    <a16:rowId xmlns:a16="http://schemas.microsoft.com/office/drawing/2014/main" xmlns="" val="3095674036"/>
                  </a:ext>
                </a:extLst>
              </a:tr>
              <a:tr h="661020">
                <a:tc>
                  <a:txBody>
                    <a:bodyPr/>
                    <a:lstStyle/>
                    <a:p>
                      <a:pPr indent="0" algn="ctr">
                        <a:spcAft>
                          <a:spcPts val="0"/>
                        </a:spcAft>
                      </a:pPr>
                      <a:r>
                        <a:rPr lang="en-US" sz="1800" kern="0" dirty="0">
                          <a:solidFill>
                            <a:schemeClr val="tx1">
                              <a:lumMod val="75000"/>
                              <a:lumOff val="25000"/>
                            </a:schemeClr>
                          </a:solidFill>
                          <a:effectLst/>
                          <a:latin typeface="Arial Black" panose="020B0A04020102020204" pitchFamily="34" charset="0"/>
                          <a:ea typeface="微軟正黑體" panose="020B0604030504040204" pitchFamily="34" charset="-120"/>
                        </a:rPr>
                        <a:t>4</a:t>
                      </a:r>
                      <a:endParaRPr lang="zh-TW" sz="1800" kern="100" dirty="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傳輸層</a:t>
                      </a:r>
                      <a:r>
                        <a:rPr lang="en-US" alt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
                      </a:r>
                      <a:br>
                        <a:rPr lang="en-US" alt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b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a:t>
                      </a:r>
                      <a:r>
                        <a:rPr lang="en-US"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Transport Layer</a:t>
                      </a: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a:t>
                      </a:r>
                      <a:endParaRPr lang="zh-TW" sz="18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tc>
                <a:tc>
                  <a:txBody>
                    <a:bodyPr/>
                    <a:lstStyle/>
                    <a:p>
                      <a:pPr indent="0" algn="l">
                        <a:spcAft>
                          <a:spcPts val="0"/>
                        </a:spcAft>
                      </a:pPr>
                      <a:r>
                        <a:rPr lang="en-US"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TCP</a:t>
                      </a: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是最常接觸的傳輸協定，主要確保資料傳輸的完整正確性。</a:t>
                      </a:r>
                      <a:endParaRPr lang="zh-TW" sz="18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tc>
                <a:extLst>
                  <a:ext uri="{0D108BD9-81ED-4DB2-BD59-A6C34878D82A}">
                    <a16:rowId xmlns:a16="http://schemas.microsoft.com/office/drawing/2014/main" xmlns="" val="169204621"/>
                  </a:ext>
                </a:extLst>
              </a:tr>
              <a:tr h="661020">
                <a:tc>
                  <a:txBody>
                    <a:bodyPr/>
                    <a:lstStyle/>
                    <a:p>
                      <a:pPr indent="0" algn="ctr">
                        <a:spcAft>
                          <a:spcPts val="0"/>
                        </a:spcAft>
                      </a:pPr>
                      <a:r>
                        <a:rPr lang="en-US" sz="1800" kern="0" dirty="0">
                          <a:solidFill>
                            <a:schemeClr val="tx1">
                              <a:lumMod val="75000"/>
                              <a:lumOff val="25000"/>
                            </a:schemeClr>
                          </a:solidFill>
                          <a:effectLst/>
                          <a:latin typeface="Arial Black" panose="020B0A04020102020204" pitchFamily="34" charset="0"/>
                          <a:ea typeface="微軟正黑體" panose="020B0604030504040204" pitchFamily="34" charset="-120"/>
                        </a:rPr>
                        <a:t>3</a:t>
                      </a:r>
                      <a:endParaRPr lang="zh-TW" sz="1800" kern="100" dirty="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網路層</a:t>
                      </a:r>
                      <a:r>
                        <a:rPr lang="en-US" alt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
                      </a:r>
                      <a:br>
                        <a:rPr lang="en-US" alt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b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a:t>
                      </a:r>
                      <a:r>
                        <a:rPr lang="en-US"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Network Layer</a:t>
                      </a: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a:t>
                      </a:r>
                      <a:endParaRPr lang="zh-TW" sz="18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tc>
                <a:tc>
                  <a:txBody>
                    <a:bodyPr/>
                    <a:lstStyle/>
                    <a:p>
                      <a:pPr indent="0" algn="l">
                        <a:spcAft>
                          <a:spcPts val="0"/>
                        </a:spcAft>
                      </a:pP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網路層以</a:t>
                      </a:r>
                      <a:r>
                        <a:rPr lang="en-US"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IP</a:t>
                      </a: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運作為主，主要決定封包傳送時的最佳傳輸路徑。</a:t>
                      </a:r>
                      <a:endParaRPr lang="zh-TW" sz="18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tc>
                <a:extLst>
                  <a:ext uri="{0D108BD9-81ED-4DB2-BD59-A6C34878D82A}">
                    <a16:rowId xmlns:a16="http://schemas.microsoft.com/office/drawing/2014/main" xmlns="" val="1666599767"/>
                  </a:ext>
                </a:extLst>
              </a:tr>
              <a:tr h="661020">
                <a:tc>
                  <a:txBody>
                    <a:bodyPr/>
                    <a:lstStyle/>
                    <a:p>
                      <a:pPr indent="0" algn="ctr">
                        <a:spcAft>
                          <a:spcPts val="0"/>
                        </a:spcAft>
                      </a:pPr>
                      <a:r>
                        <a:rPr lang="en-US" sz="1800" kern="0" dirty="0">
                          <a:solidFill>
                            <a:schemeClr val="tx1">
                              <a:lumMod val="75000"/>
                              <a:lumOff val="25000"/>
                            </a:schemeClr>
                          </a:solidFill>
                          <a:effectLst/>
                          <a:latin typeface="Arial Black" panose="020B0A04020102020204" pitchFamily="34" charset="0"/>
                          <a:ea typeface="微軟正黑體" panose="020B0604030504040204" pitchFamily="34" charset="-120"/>
                        </a:rPr>
                        <a:t>2</a:t>
                      </a:r>
                      <a:endParaRPr lang="zh-TW" sz="1800" kern="100" dirty="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資料連結層</a:t>
                      </a:r>
                      <a:r>
                        <a:rPr lang="en-US" alt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
                      </a:r>
                      <a:br>
                        <a:rPr lang="en-US" alt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b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a:t>
                      </a:r>
                      <a:r>
                        <a:rPr lang="en-US"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Data Link Layer</a:t>
                      </a: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a:t>
                      </a:r>
                      <a:endParaRPr lang="zh-TW" sz="18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tc>
                <a:tc>
                  <a:txBody>
                    <a:bodyPr/>
                    <a:lstStyle/>
                    <a:p>
                      <a:pPr indent="0" algn="l">
                        <a:spcAft>
                          <a:spcPts val="0"/>
                        </a:spcAft>
                      </a:pP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負責網路尋址、流量控制、錯誤偵測與更正。</a:t>
                      </a:r>
                      <a:endParaRPr lang="zh-TW" sz="18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tc>
                <a:extLst>
                  <a:ext uri="{0D108BD9-81ED-4DB2-BD59-A6C34878D82A}">
                    <a16:rowId xmlns:a16="http://schemas.microsoft.com/office/drawing/2014/main" xmlns="" val="1912802895"/>
                  </a:ext>
                </a:extLst>
              </a:tr>
              <a:tr h="661020">
                <a:tc>
                  <a:txBody>
                    <a:bodyPr/>
                    <a:lstStyle/>
                    <a:p>
                      <a:pPr indent="0" algn="ctr">
                        <a:spcAft>
                          <a:spcPts val="0"/>
                        </a:spcAft>
                      </a:pPr>
                      <a:r>
                        <a:rPr lang="en-US" sz="1800" kern="0" dirty="0">
                          <a:solidFill>
                            <a:schemeClr val="tx1">
                              <a:lumMod val="75000"/>
                              <a:lumOff val="25000"/>
                            </a:schemeClr>
                          </a:solidFill>
                          <a:effectLst/>
                          <a:latin typeface="Arial Black" panose="020B0A04020102020204" pitchFamily="34" charset="0"/>
                          <a:ea typeface="微軟正黑體" panose="020B0604030504040204" pitchFamily="34" charset="-120"/>
                        </a:rPr>
                        <a:t>1</a:t>
                      </a:r>
                      <a:endParaRPr lang="zh-TW" sz="1800" kern="100" dirty="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實體層</a:t>
                      </a:r>
                      <a:r>
                        <a:rPr lang="en-US" alt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
                      </a:r>
                      <a:br>
                        <a:rPr lang="en-US" alt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b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a:t>
                      </a:r>
                      <a:r>
                        <a:rPr lang="en-US"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Physical Layer</a:t>
                      </a: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a:t>
                      </a:r>
                      <a:endParaRPr lang="zh-TW" sz="18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tc>
                <a:tc>
                  <a:txBody>
                    <a:bodyPr/>
                    <a:lstStyle/>
                    <a:p>
                      <a:pPr indent="0" algn="l">
                        <a:spcAft>
                          <a:spcPts val="0"/>
                        </a:spcAft>
                      </a:pPr>
                      <a:r>
                        <a:rPr lang="zh-TW" sz="1800" kern="0" dirty="0">
                          <a:solidFill>
                            <a:schemeClr val="tx1">
                              <a:lumMod val="75000"/>
                              <a:lumOff val="25000"/>
                            </a:schemeClr>
                          </a:solidFill>
                          <a:effectLst/>
                          <a:latin typeface="微軟正黑體" panose="020B0604030504040204" pitchFamily="34" charset="-120"/>
                          <a:ea typeface="微軟正黑體" panose="020B0604030504040204" pitchFamily="34" charset="-120"/>
                        </a:rPr>
                        <a:t>主要規範傳輸的資料可以轉換成各種媒介傳輸的訊號。</a:t>
                      </a:r>
                      <a:endParaRPr lang="zh-TW" sz="18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tc>
                <a:extLst>
                  <a:ext uri="{0D108BD9-81ED-4DB2-BD59-A6C34878D82A}">
                    <a16:rowId xmlns:a16="http://schemas.microsoft.com/office/drawing/2014/main" xmlns="" val="2710158310"/>
                  </a:ext>
                </a:extLst>
              </a:tr>
            </a:tbl>
          </a:graphicData>
        </a:graphic>
      </p:graphicFrame>
      <p:sp>
        <p:nvSpPr>
          <p:cNvPr id="22" name="矩形 21">
            <a:hlinkClick r:id="rId7"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1525782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投影片編號版面配置區 12"/>
          <p:cNvSpPr>
            <a:spLocks noGrp="1"/>
          </p:cNvSpPr>
          <p:nvPr>
            <p:ph type="sldNum" sz="quarter" idx="12"/>
          </p:nvPr>
        </p:nvSpPr>
        <p:spPr/>
        <p:txBody>
          <a:bodyPr/>
          <a:lstStyle/>
          <a:p>
            <a:fld id="{C45D8186-99EE-4364-AA57-C9F4FAA33639}" type="slidenum">
              <a:rPr lang="zh-TW" altLang="en-US" smtClean="0"/>
              <a:t>104</a:t>
            </a:fld>
            <a:endParaRPr lang="zh-TW" altLang="en-US"/>
          </a:p>
        </p:txBody>
      </p:sp>
      <p:sp>
        <p:nvSpPr>
          <p:cNvPr id="15" name="標題 1"/>
          <p:cNvSpPr>
            <a:spLocks noGrp="1"/>
          </p:cNvSpPr>
          <p:nvPr>
            <p:ph type="title"/>
          </p:nvPr>
        </p:nvSpPr>
        <p:spPr>
          <a:xfrm>
            <a:off x="710475" y="26895"/>
            <a:ext cx="8433525" cy="936000"/>
          </a:xfrm>
        </p:spPr>
        <p:txBody>
          <a:bodyPr>
            <a:normAutofit/>
          </a:bodyPr>
          <a:lstStyle/>
          <a:p>
            <a:r>
              <a:rPr lang="en-US" altLang="zh-TW" dirty="0"/>
              <a:t>OSI</a:t>
            </a:r>
            <a:r>
              <a:rPr lang="zh-TW" altLang="zh-TW" dirty="0"/>
              <a:t>模型運作示意圖</a:t>
            </a:r>
            <a:endParaRPr lang="zh-TW" altLang="en-US" dirty="0"/>
          </a:p>
        </p:txBody>
      </p:sp>
      <p:pic>
        <p:nvPicPr>
          <p:cNvPr id="16" name="圖片 15"/>
          <p:cNvPicPr/>
          <p:nvPr/>
        </p:nvPicPr>
        <p:blipFill>
          <a:blip r:embed="rId3">
            <a:extLst>
              <a:ext uri="{28A0092B-C50C-407E-A947-70E740481C1C}">
                <a14:useLocalDpi xmlns:a14="http://schemas.microsoft.com/office/drawing/2010/main" val="0"/>
              </a:ext>
            </a:extLst>
          </a:blip>
          <a:stretch>
            <a:fillRect/>
          </a:stretch>
        </p:blipFill>
        <p:spPr>
          <a:xfrm>
            <a:off x="1756172" y="1344901"/>
            <a:ext cx="6891655" cy="5182870"/>
          </a:xfrm>
          <a:prstGeom prst="rect">
            <a:avLst/>
          </a:prstGeom>
        </p:spPr>
      </p:pic>
      <p:sp>
        <p:nvSpPr>
          <p:cNvPr id="17" name="矩形 16">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5"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7"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22" name="矩形 21">
            <a:hlinkClick r:id="rId8"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194662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認識</a:t>
            </a:r>
            <a:r>
              <a:rPr lang="en-US" altLang="zh-TW" sz="4000" dirty="0" err="1"/>
              <a:t>FTTx</a:t>
            </a:r>
            <a:r>
              <a:rPr lang="zh-TW" altLang="en-US" sz="4000" dirty="0"/>
              <a:t>光纖網路</a:t>
            </a:r>
          </a:p>
        </p:txBody>
      </p:sp>
      <p:sp>
        <p:nvSpPr>
          <p:cNvPr id="3" name="內容版面配置區 2"/>
          <p:cNvSpPr>
            <a:spLocks noGrp="1"/>
          </p:cNvSpPr>
          <p:nvPr>
            <p:ph idx="1"/>
          </p:nvPr>
        </p:nvSpPr>
        <p:spPr>
          <a:xfrm>
            <a:off x="1206501" y="1432565"/>
            <a:ext cx="7612011" cy="5642660"/>
          </a:xfrm>
        </p:spPr>
        <p:txBody>
          <a:bodyPr>
            <a:normAutofit/>
          </a:bodyPr>
          <a:lstStyle/>
          <a:p>
            <a:r>
              <a:rPr lang="zh-TW" altLang="en-US" dirty="0"/>
              <a:t>所謂</a:t>
            </a:r>
            <a:r>
              <a:rPr lang="en-US" altLang="zh-TW" dirty="0" err="1">
                <a:solidFill>
                  <a:srgbClr val="0070C0"/>
                </a:solidFill>
              </a:rPr>
              <a:t>FTTx</a:t>
            </a:r>
            <a:r>
              <a:rPr lang="zh-TW" altLang="en-US" dirty="0"/>
              <a:t>是「</a:t>
            </a:r>
            <a:r>
              <a:rPr lang="en-US" altLang="zh-TW" dirty="0"/>
              <a:t>Fiber To The x</a:t>
            </a:r>
            <a:r>
              <a:rPr lang="zh-TW" altLang="en-US" dirty="0"/>
              <a:t>」的縮寫，其中的</a:t>
            </a:r>
            <a:r>
              <a:rPr lang="en-US" altLang="zh-TW" dirty="0"/>
              <a:t>x</a:t>
            </a:r>
            <a:r>
              <a:rPr lang="zh-TW" altLang="en-US" dirty="0"/>
              <a:t>代表光纖線路的目的地，也就是用光纖線路來取代原本機房到交換機之間的銅線線路，藉此提升骨幹網路的速度。</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105</a:t>
            </a:fld>
            <a:endParaRPr lang="zh-TW" altLang="en-US"/>
          </a:p>
        </p:txBody>
      </p:sp>
      <p:sp>
        <p:nvSpPr>
          <p:cNvPr id="15" name="矩形 14">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20" name="矩形 19">
            <a:hlinkClick r:id="rId7"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9874424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FTTN</a:t>
            </a:r>
            <a:r>
              <a:rPr lang="zh-TW" altLang="en-US" sz="4000" dirty="0"/>
              <a:t>：光纖到節點</a:t>
            </a:r>
          </a:p>
        </p:txBody>
      </p:sp>
      <p:sp>
        <p:nvSpPr>
          <p:cNvPr id="3" name="內容版面配置區 2"/>
          <p:cNvSpPr>
            <a:spLocks noGrp="1"/>
          </p:cNvSpPr>
          <p:nvPr>
            <p:ph idx="1"/>
          </p:nvPr>
        </p:nvSpPr>
        <p:spPr>
          <a:xfrm>
            <a:off x="1244602" y="1608478"/>
            <a:ext cx="7460342" cy="5642660"/>
          </a:xfrm>
        </p:spPr>
        <p:txBody>
          <a:bodyPr>
            <a:normAutofit/>
          </a:bodyPr>
          <a:lstStyle/>
          <a:p>
            <a:r>
              <a:rPr lang="en-US" altLang="zh-TW" dirty="0"/>
              <a:t>FTTN</a:t>
            </a:r>
            <a:r>
              <a:rPr lang="zh-TW" altLang="en-US" dirty="0"/>
              <a:t>：</a:t>
            </a:r>
            <a:r>
              <a:rPr lang="en-US" altLang="zh-TW" dirty="0"/>
              <a:t>Fiber To the Node</a:t>
            </a:r>
            <a:r>
              <a:rPr lang="zh-TW" altLang="en-US" dirty="0"/>
              <a:t>，光纖到節點。</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106</a:t>
            </a:fld>
            <a:endParaRPr lang="zh-TW" altLang="en-US"/>
          </a:p>
        </p:txBody>
      </p:sp>
      <p:pic>
        <p:nvPicPr>
          <p:cNvPr id="4" name="圖片 3"/>
          <p:cNvPicPr>
            <a:picLocks noChangeAspect="1"/>
          </p:cNvPicPr>
          <p:nvPr/>
        </p:nvPicPr>
        <p:blipFill>
          <a:blip r:embed="rId3"/>
          <a:stretch>
            <a:fillRect/>
          </a:stretch>
        </p:blipFill>
        <p:spPr>
          <a:xfrm>
            <a:off x="1323992" y="2760233"/>
            <a:ext cx="7380952" cy="2123810"/>
          </a:xfrm>
          <a:prstGeom prst="rect">
            <a:avLst/>
          </a:prstGeom>
        </p:spPr>
      </p:pic>
      <p:sp>
        <p:nvSpPr>
          <p:cNvPr id="15" name="矩形 14">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20" name="矩形 19">
            <a:hlinkClick r:id="rId8"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415505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FTTC</a:t>
            </a:r>
            <a:r>
              <a:rPr lang="zh-TW" altLang="en-US" sz="4000" dirty="0"/>
              <a:t>：光纖到街角</a:t>
            </a:r>
          </a:p>
        </p:txBody>
      </p:sp>
      <p:sp>
        <p:nvSpPr>
          <p:cNvPr id="3" name="內容版面配置區 2"/>
          <p:cNvSpPr>
            <a:spLocks noGrp="1"/>
          </p:cNvSpPr>
          <p:nvPr>
            <p:ph idx="1"/>
          </p:nvPr>
        </p:nvSpPr>
        <p:spPr>
          <a:xfrm>
            <a:off x="1219202" y="1648443"/>
            <a:ext cx="7460342" cy="5642660"/>
          </a:xfrm>
        </p:spPr>
        <p:txBody>
          <a:bodyPr>
            <a:normAutofit/>
          </a:bodyPr>
          <a:lstStyle/>
          <a:p>
            <a:r>
              <a:rPr lang="en-US" altLang="zh-TW" dirty="0"/>
              <a:t>FTTC</a:t>
            </a:r>
            <a:r>
              <a:rPr lang="zh-TW" altLang="en-US" dirty="0"/>
              <a:t>：</a:t>
            </a:r>
            <a:r>
              <a:rPr lang="en-US" altLang="zh-TW" dirty="0"/>
              <a:t>Fiber To the Curb</a:t>
            </a:r>
            <a:r>
              <a:rPr lang="zh-TW" altLang="en-US" dirty="0"/>
              <a:t>，光纖到街角。</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107</a:t>
            </a:fld>
            <a:endParaRPr lang="zh-TW" altLang="en-US"/>
          </a:p>
        </p:txBody>
      </p:sp>
      <p:pic>
        <p:nvPicPr>
          <p:cNvPr id="4" name="圖片 3"/>
          <p:cNvPicPr>
            <a:picLocks noChangeAspect="1"/>
          </p:cNvPicPr>
          <p:nvPr/>
        </p:nvPicPr>
        <p:blipFill>
          <a:blip r:embed="rId3"/>
          <a:stretch>
            <a:fillRect/>
          </a:stretch>
        </p:blipFill>
        <p:spPr>
          <a:xfrm>
            <a:off x="1277256" y="2781151"/>
            <a:ext cx="7390476" cy="2161905"/>
          </a:xfrm>
          <a:prstGeom prst="rect">
            <a:avLst/>
          </a:prstGeom>
        </p:spPr>
      </p:pic>
      <p:sp>
        <p:nvSpPr>
          <p:cNvPr id="15" name="矩形 14">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20" name="矩形 19">
            <a:hlinkClick r:id="rId8"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3911590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FTTB</a:t>
            </a:r>
            <a:r>
              <a:rPr lang="zh-TW" altLang="en-US" sz="4000" dirty="0"/>
              <a:t>：光纖到大樓</a:t>
            </a:r>
          </a:p>
        </p:txBody>
      </p:sp>
      <p:sp>
        <p:nvSpPr>
          <p:cNvPr id="3" name="內容版面配置區 2"/>
          <p:cNvSpPr>
            <a:spLocks noGrp="1"/>
          </p:cNvSpPr>
          <p:nvPr>
            <p:ph idx="1"/>
          </p:nvPr>
        </p:nvSpPr>
        <p:spPr>
          <a:xfrm>
            <a:off x="1219202" y="1579099"/>
            <a:ext cx="7460342" cy="5642660"/>
          </a:xfrm>
        </p:spPr>
        <p:txBody>
          <a:bodyPr>
            <a:normAutofit/>
          </a:bodyPr>
          <a:lstStyle/>
          <a:p>
            <a:r>
              <a:rPr lang="en-US" altLang="zh-TW" dirty="0"/>
              <a:t>FTTB</a:t>
            </a:r>
            <a:r>
              <a:rPr lang="zh-TW" altLang="en-US" dirty="0"/>
              <a:t>：</a:t>
            </a:r>
            <a:r>
              <a:rPr lang="en-US" altLang="zh-TW" dirty="0"/>
              <a:t>Fiber To the Building</a:t>
            </a:r>
            <a:r>
              <a:rPr lang="zh-TW" altLang="en-US" dirty="0"/>
              <a:t>，意謂光纖到大樓。</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108</a:t>
            </a:fld>
            <a:endParaRPr lang="zh-TW" altLang="en-US"/>
          </a:p>
        </p:txBody>
      </p:sp>
      <p:pic>
        <p:nvPicPr>
          <p:cNvPr id="4" name="圖片 3"/>
          <p:cNvPicPr>
            <a:picLocks noChangeAspect="1"/>
          </p:cNvPicPr>
          <p:nvPr/>
        </p:nvPicPr>
        <p:blipFill>
          <a:blip r:embed="rId3"/>
          <a:stretch>
            <a:fillRect/>
          </a:stretch>
        </p:blipFill>
        <p:spPr>
          <a:xfrm>
            <a:off x="1294038" y="2821331"/>
            <a:ext cx="7409524" cy="1942857"/>
          </a:xfrm>
          <a:prstGeom prst="rect">
            <a:avLst/>
          </a:prstGeom>
        </p:spPr>
      </p:pic>
      <p:sp>
        <p:nvSpPr>
          <p:cNvPr id="15" name="矩形 14">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20" name="矩形 19">
            <a:hlinkClick r:id="rId8"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544311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Arial" panose="020B0604020202020204" pitchFamily="34" charset="0"/>
              </a:rPr>
              <a:t>無線傳輸媒體</a:t>
            </a:r>
            <a:endParaRPr lang="zh-TW" altLang="en-US" dirty="0"/>
          </a:p>
        </p:txBody>
      </p:sp>
      <p:sp>
        <p:nvSpPr>
          <p:cNvPr id="3" name="內容版面配置區 2"/>
          <p:cNvSpPr>
            <a:spLocks noGrp="1"/>
          </p:cNvSpPr>
          <p:nvPr>
            <p:ph idx="1"/>
          </p:nvPr>
        </p:nvSpPr>
        <p:spPr>
          <a:xfrm>
            <a:off x="1284941" y="1492976"/>
            <a:ext cx="7234519" cy="5417689"/>
          </a:xfrm>
        </p:spPr>
        <p:txBody>
          <a:bodyPr>
            <a:normAutofit/>
          </a:bodyPr>
          <a:lstStyle/>
          <a:p>
            <a:r>
              <a:rPr lang="zh-TW" altLang="en-US" dirty="0"/>
              <a:t>常見的無線傳輸媒體包括：</a:t>
            </a:r>
            <a:endParaRPr lang="en-US" altLang="zh-TW" dirty="0"/>
          </a:p>
          <a:p>
            <a:pPr marL="457200" indent="-457200">
              <a:buFont typeface="Arial" panose="020B0604020202020204" pitchFamily="34" charset="0"/>
              <a:buChar char="•"/>
            </a:pPr>
            <a:r>
              <a:rPr lang="zh-TW" altLang="en-US" dirty="0">
                <a:solidFill>
                  <a:srgbClr val="0070C0"/>
                </a:solidFill>
              </a:rPr>
              <a:t>無線電波</a:t>
            </a:r>
            <a:r>
              <a:rPr lang="en-US" altLang="zh-TW" dirty="0"/>
              <a:t>(radio waves)</a:t>
            </a:r>
          </a:p>
          <a:p>
            <a:pPr marL="457200" indent="-457200">
              <a:buFont typeface="Arial" panose="020B0604020202020204" pitchFamily="34" charset="0"/>
              <a:buChar char="•"/>
            </a:pPr>
            <a:r>
              <a:rPr lang="zh-TW" altLang="en-US" dirty="0">
                <a:solidFill>
                  <a:srgbClr val="0070C0"/>
                </a:solidFill>
              </a:rPr>
              <a:t>微波</a:t>
            </a:r>
            <a:r>
              <a:rPr lang="en-US" altLang="zh-TW" dirty="0"/>
              <a:t>(microwave)</a:t>
            </a:r>
          </a:p>
          <a:p>
            <a:pPr marL="457200" indent="-457200">
              <a:buFont typeface="Arial" panose="020B0604020202020204" pitchFamily="34" charset="0"/>
              <a:buChar char="•"/>
            </a:pPr>
            <a:r>
              <a:rPr lang="zh-TW" altLang="en-US" dirty="0">
                <a:solidFill>
                  <a:srgbClr val="0070C0"/>
                </a:solidFill>
              </a:rPr>
              <a:t>紅外線</a:t>
            </a:r>
            <a:r>
              <a:rPr lang="en-US" altLang="zh-TW" dirty="0"/>
              <a:t>(infrared)</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10</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3957341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FTTH</a:t>
            </a:r>
            <a:r>
              <a:rPr lang="zh-TW" altLang="en-US" sz="4000" dirty="0"/>
              <a:t>：光纖到府</a:t>
            </a:r>
          </a:p>
        </p:txBody>
      </p:sp>
      <p:sp>
        <p:nvSpPr>
          <p:cNvPr id="3" name="內容版面配置區 2"/>
          <p:cNvSpPr>
            <a:spLocks noGrp="1"/>
          </p:cNvSpPr>
          <p:nvPr>
            <p:ph idx="1"/>
          </p:nvPr>
        </p:nvSpPr>
        <p:spPr>
          <a:xfrm>
            <a:off x="1219202" y="1608478"/>
            <a:ext cx="7460342" cy="5642660"/>
          </a:xfrm>
        </p:spPr>
        <p:txBody>
          <a:bodyPr>
            <a:normAutofit/>
          </a:bodyPr>
          <a:lstStyle/>
          <a:p>
            <a:r>
              <a:rPr lang="en-US" altLang="zh-TW" dirty="0"/>
              <a:t>FTTH</a:t>
            </a:r>
            <a:r>
              <a:rPr lang="zh-TW" altLang="en-US" dirty="0"/>
              <a:t>：</a:t>
            </a:r>
            <a:r>
              <a:rPr lang="en-US" altLang="zh-TW" dirty="0"/>
              <a:t>Fiber To the Home</a:t>
            </a:r>
            <a:r>
              <a:rPr lang="zh-TW" altLang="en-US" dirty="0"/>
              <a:t>，意謂光纖到府。</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109</a:t>
            </a:fld>
            <a:endParaRPr lang="zh-TW" altLang="en-US"/>
          </a:p>
        </p:txBody>
      </p:sp>
      <p:pic>
        <p:nvPicPr>
          <p:cNvPr id="4" name="圖片 3"/>
          <p:cNvPicPr>
            <a:picLocks noChangeAspect="1"/>
          </p:cNvPicPr>
          <p:nvPr/>
        </p:nvPicPr>
        <p:blipFill>
          <a:blip r:embed="rId3"/>
          <a:stretch>
            <a:fillRect/>
          </a:stretch>
        </p:blipFill>
        <p:spPr>
          <a:xfrm>
            <a:off x="1289068" y="2879281"/>
            <a:ext cx="7390476" cy="1885714"/>
          </a:xfrm>
          <a:prstGeom prst="rect">
            <a:avLst/>
          </a:prstGeom>
        </p:spPr>
      </p:pic>
      <p:sp>
        <p:nvSpPr>
          <p:cNvPr id="15" name="矩形 14">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20" name="矩形 19">
            <a:hlinkClick r:id="rId8"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18022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世界最貴的網頁</a:t>
            </a:r>
          </a:p>
        </p:txBody>
      </p:sp>
      <p:sp>
        <p:nvSpPr>
          <p:cNvPr id="3" name="內容版面配置區 2"/>
          <p:cNvSpPr>
            <a:spLocks noGrp="1"/>
          </p:cNvSpPr>
          <p:nvPr>
            <p:ph idx="1"/>
          </p:nvPr>
        </p:nvSpPr>
        <p:spPr>
          <a:xfrm>
            <a:off x="1206501" y="1432565"/>
            <a:ext cx="7612011" cy="5642660"/>
          </a:xfrm>
        </p:spPr>
        <p:txBody>
          <a:bodyPr>
            <a:normAutofit/>
          </a:bodyPr>
          <a:lstStyle/>
          <a:p>
            <a:r>
              <a:rPr lang="en-US" altLang="zh-TW" dirty="0">
                <a:hlinkClick r:id="rId3"/>
              </a:rPr>
              <a:t>http://www.milliondollarhomepage.com/</a:t>
            </a:r>
            <a:endParaRPr lang="en-US" altLang="zh-TW" dirty="0"/>
          </a:p>
          <a:p>
            <a:r>
              <a:rPr lang="zh-TW" altLang="en-US" dirty="0"/>
              <a:t>可算是世界上最貴的網頁。網頁的誕生是起因於一名英國大學生</a:t>
            </a:r>
            <a:r>
              <a:rPr lang="en-US" altLang="zh-TW" dirty="0"/>
              <a:t>Alex</a:t>
            </a:r>
            <a:r>
              <a:rPr lang="zh-TW" altLang="en-US" dirty="0"/>
              <a:t>，他為了籌措自己的大學學費，因而建立了一個名叫百萬首頁的網站，並將這個網站的首頁平均分成一萬個小小的格子，然後每個格子賣</a:t>
            </a:r>
            <a:r>
              <a:rPr lang="en-US" altLang="zh-TW" dirty="0"/>
              <a:t>100</a:t>
            </a:r>
            <a:r>
              <a:rPr lang="zh-TW" altLang="en-US" dirty="0"/>
              <a:t>美元，買家則可以在自己購買的格子中隨意放上商標、名字或任意圖案並建立超連結。</a:t>
            </a:r>
            <a:endParaRPr lang="en-US" altLang="zh-TW" dirty="0"/>
          </a:p>
          <a:p>
            <a:r>
              <a:rPr lang="zh-TW" altLang="en-US" dirty="0"/>
              <a:t>最後，他成功的賺取了百萬美元，並獲得其他額外衍生的商機。</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110</a:t>
            </a:fld>
            <a:endParaRPr lang="zh-TW" altLang="en-US"/>
          </a:p>
        </p:txBody>
      </p:sp>
      <p:sp>
        <p:nvSpPr>
          <p:cNvPr id="15" name="矩形 14">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20" name="矩形 19">
            <a:hlinkClick r:id="rId8"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42846938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世界最貴的網頁</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111</a:t>
            </a:fld>
            <a:endParaRPr lang="zh-TW" altLang="en-US"/>
          </a:p>
        </p:txBody>
      </p:sp>
      <p:pic>
        <p:nvPicPr>
          <p:cNvPr id="4" name="圖片 3"/>
          <p:cNvPicPr>
            <a:picLocks noChangeAspect="1"/>
          </p:cNvPicPr>
          <p:nvPr/>
        </p:nvPicPr>
        <p:blipFill>
          <a:blip r:embed="rId3"/>
          <a:stretch>
            <a:fillRect/>
          </a:stretch>
        </p:blipFill>
        <p:spPr>
          <a:xfrm>
            <a:off x="1393371" y="1452668"/>
            <a:ext cx="7641041" cy="4750866"/>
          </a:xfrm>
          <a:prstGeom prst="rect">
            <a:avLst/>
          </a:prstGeom>
        </p:spPr>
      </p:pic>
      <p:sp>
        <p:nvSpPr>
          <p:cNvPr id="15" name="矩形 14">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20" name="矩形 19">
            <a:hlinkClick r:id="rId8"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9335500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世界上最高的虛擬建築</a:t>
            </a:r>
          </a:p>
        </p:txBody>
      </p:sp>
      <p:sp>
        <p:nvSpPr>
          <p:cNvPr id="3" name="內容版面配置區 2"/>
          <p:cNvSpPr>
            <a:spLocks noGrp="1"/>
          </p:cNvSpPr>
          <p:nvPr>
            <p:ph idx="1"/>
          </p:nvPr>
        </p:nvSpPr>
        <p:spPr>
          <a:xfrm>
            <a:off x="1181101" y="1608478"/>
            <a:ext cx="7612011" cy="5642660"/>
          </a:xfrm>
        </p:spPr>
        <p:txBody>
          <a:bodyPr>
            <a:normAutofit/>
          </a:bodyPr>
          <a:lstStyle/>
          <a:p>
            <a:r>
              <a:rPr lang="en-US" altLang="zh-TW" dirty="0">
                <a:hlinkClick r:id="rId3"/>
              </a:rPr>
              <a:t>http://www.mrwong.de/myhouse/</a:t>
            </a:r>
            <a:endParaRPr lang="en-US" altLang="zh-TW" dirty="0"/>
          </a:p>
          <a:p>
            <a:r>
              <a:rPr lang="zh-TW" altLang="en-US" dirty="0"/>
              <a:t>這個網頁是由德國</a:t>
            </a:r>
            <a:r>
              <a:rPr lang="en-US" altLang="zh-TW" dirty="0" err="1"/>
              <a:t>Mr.Wang</a:t>
            </a:r>
            <a:r>
              <a:rPr lang="zh-TW" altLang="en-US" dirty="0"/>
              <a:t>設計師所建立的，當然這個數千公尺高的大樓並非一個人設計，參與設計的設計師遍布全球，這個大樓被認定為世界最高的虛擬建築。（目前已終止建立樓層囉！）這是大樓的頂樓與底層，你知道中間的住戶發生了哪些有趣事情嗎？</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112</a:t>
            </a:fld>
            <a:endParaRPr lang="zh-TW" altLang="en-US"/>
          </a:p>
        </p:txBody>
      </p:sp>
      <p:sp>
        <p:nvSpPr>
          <p:cNvPr id="15" name="矩形 14">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20" name="矩形 19">
            <a:hlinkClick r:id="rId8"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5822624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567618" y="1099509"/>
            <a:ext cx="7268764" cy="12184691"/>
          </a:xfrm>
          <a:prstGeom prst="rect">
            <a:avLst/>
          </a:prstGeom>
        </p:spPr>
      </p:pic>
      <p:sp>
        <p:nvSpPr>
          <p:cNvPr id="15" name="矩形 14"/>
          <p:cNvSpPr/>
          <p:nvPr/>
        </p:nvSpPr>
        <p:spPr>
          <a:xfrm>
            <a:off x="1260000" y="0"/>
            <a:ext cx="7884000" cy="93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aseline="0">
              <a:latin typeface="Arial Black" panose="020B0A04020102020204" pitchFamily="34" charset="0"/>
              <a:ea typeface="微軟正黑體" panose="020B0604030504040204" pitchFamily="34" charset="-120"/>
            </a:endParaRPr>
          </a:p>
        </p:txBody>
      </p:sp>
      <p:sp>
        <p:nvSpPr>
          <p:cNvPr id="2" name="標題 1"/>
          <p:cNvSpPr>
            <a:spLocks noGrp="1"/>
          </p:cNvSpPr>
          <p:nvPr>
            <p:ph type="title"/>
          </p:nvPr>
        </p:nvSpPr>
        <p:spPr/>
        <p:txBody>
          <a:bodyPr>
            <a:noAutofit/>
          </a:bodyPr>
          <a:lstStyle/>
          <a:p>
            <a:r>
              <a:rPr lang="zh-TW" altLang="en-US" sz="4000" dirty="0"/>
              <a:t>世界上最高的虛擬建築</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113</a:t>
            </a:fld>
            <a:endParaRPr lang="zh-TW" altLang="en-US"/>
          </a:p>
        </p:txBody>
      </p:sp>
      <p:sp>
        <p:nvSpPr>
          <p:cNvPr id="16" name="矩形 15">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6"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7"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21" name="矩形 20">
            <a:hlinkClick r:id="rId8"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84245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nodeType="afterEffect">
                                  <p:stCondLst>
                                    <p:cond delay="0"/>
                                  </p:stCondLst>
                                  <p:childTnLst>
                                    <p:animMotion origin="layout" path="M 1.11022E-16 -1.11111E-6 L 1.11022E-16 -0.91204 " pathEditMode="relative" rAng="0" ptsTypes="AA">
                                      <p:cBhvr>
                                        <p:cTn id="6" dur="8000" fill="hold"/>
                                        <p:tgtEl>
                                          <p:spTgt spid="4"/>
                                        </p:tgtEl>
                                        <p:attrNameLst>
                                          <p:attrName>ppt_x</p:attrName>
                                          <p:attrName>ppt_y</p:attrName>
                                        </p:attrNameLst>
                                      </p:cBhvr>
                                      <p:rCtr x="0" y="-456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Web 2.0</a:t>
            </a:r>
            <a:r>
              <a:rPr lang="zh-TW" altLang="en-US" sz="4000" dirty="0"/>
              <a:t>是什麼？</a:t>
            </a:r>
          </a:p>
        </p:txBody>
      </p:sp>
      <p:sp>
        <p:nvSpPr>
          <p:cNvPr id="3" name="內容版面配置區 2"/>
          <p:cNvSpPr>
            <a:spLocks noGrp="1"/>
          </p:cNvSpPr>
          <p:nvPr>
            <p:ph idx="1"/>
          </p:nvPr>
        </p:nvSpPr>
        <p:spPr>
          <a:xfrm>
            <a:off x="1219201" y="1608478"/>
            <a:ext cx="7480299" cy="5642660"/>
          </a:xfrm>
        </p:spPr>
        <p:txBody>
          <a:bodyPr>
            <a:normAutofit/>
          </a:bodyPr>
          <a:lstStyle/>
          <a:p>
            <a:r>
              <a:rPr lang="zh-TW" altLang="en-US" dirty="0"/>
              <a:t>有些人會誤以為</a:t>
            </a:r>
            <a:r>
              <a:rPr lang="en-US" altLang="zh-TW" dirty="0">
                <a:solidFill>
                  <a:srgbClr val="0070C0"/>
                </a:solidFill>
              </a:rPr>
              <a:t>Web 2.0</a:t>
            </a:r>
            <a:r>
              <a:rPr lang="zh-TW" altLang="en-US" dirty="0"/>
              <a:t>是一種新的技術規格，事實上，這個詞是</a:t>
            </a:r>
            <a:r>
              <a:rPr lang="en-US" altLang="zh-TW" dirty="0"/>
              <a:t>O'Reilly Media</a:t>
            </a:r>
            <a:r>
              <a:rPr lang="zh-TW" altLang="en-US" dirty="0"/>
              <a:t>的</a:t>
            </a:r>
            <a:r>
              <a:rPr lang="en-US" altLang="zh-TW" dirty="0"/>
              <a:t>Dale Dougherty</a:t>
            </a:r>
            <a:r>
              <a:rPr lang="zh-TW" altLang="en-US" dirty="0"/>
              <a:t>和</a:t>
            </a:r>
            <a:r>
              <a:rPr lang="en-US" altLang="zh-TW" dirty="0" err="1"/>
              <a:t>MediaLive</a:t>
            </a:r>
            <a:r>
              <a:rPr lang="zh-TW" altLang="en-US" dirty="0"/>
              <a:t>的</a:t>
            </a:r>
            <a:r>
              <a:rPr lang="en-US" altLang="zh-TW" dirty="0"/>
              <a:t>Craig Cline</a:t>
            </a:r>
            <a:r>
              <a:rPr lang="zh-TW" altLang="en-US" dirty="0"/>
              <a:t>在</a:t>
            </a:r>
            <a:r>
              <a:rPr lang="en-US" altLang="zh-TW" dirty="0"/>
              <a:t>2004</a:t>
            </a:r>
            <a:r>
              <a:rPr lang="zh-TW" altLang="en-US" dirty="0"/>
              <a:t>年</a:t>
            </a:r>
            <a:r>
              <a:rPr lang="en-US" altLang="zh-TW" dirty="0"/>
              <a:t>10</a:t>
            </a:r>
            <a:r>
              <a:rPr lang="zh-TW" altLang="en-US" dirty="0"/>
              <a:t>月的共同合作會議上提出來的，代表的是一種概念，</a:t>
            </a:r>
            <a:r>
              <a:rPr lang="zh-TW" altLang="en-US" dirty="0">
                <a:solidFill>
                  <a:srgbClr val="0070C0"/>
                </a:solidFill>
              </a:rPr>
              <a:t>用來闡釋</a:t>
            </a:r>
            <a:r>
              <a:rPr lang="en-US" altLang="zh-TW" dirty="0">
                <a:solidFill>
                  <a:srgbClr val="0070C0"/>
                </a:solidFill>
              </a:rPr>
              <a:t>Web</a:t>
            </a:r>
            <a:r>
              <a:rPr lang="zh-TW" altLang="en-US" dirty="0">
                <a:solidFill>
                  <a:srgbClr val="0070C0"/>
                </a:solidFill>
              </a:rPr>
              <a:t>有著不斷改變的規則，以及不斷演化的商業模式。</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114</a:t>
            </a:fld>
            <a:endParaRPr lang="zh-TW" altLang="en-US"/>
          </a:p>
        </p:txBody>
      </p:sp>
      <p:sp>
        <p:nvSpPr>
          <p:cNvPr id="15" name="矩形 14">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20" name="矩形 19">
            <a:hlinkClick r:id="rId7"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0053031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Web 2.0</a:t>
            </a:r>
            <a:r>
              <a:rPr lang="zh-TW" altLang="en-US" sz="4000" dirty="0"/>
              <a:t>是什麼？</a:t>
            </a:r>
          </a:p>
        </p:txBody>
      </p:sp>
      <p:sp>
        <p:nvSpPr>
          <p:cNvPr id="3" name="內容版面配置區 2"/>
          <p:cNvSpPr>
            <a:spLocks noGrp="1"/>
          </p:cNvSpPr>
          <p:nvPr>
            <p:ph idx="1"/>
          </p:nvPr>
        </p:nvSpPr>
        <p:spPr>
          <a:xfrm>
            <a:off x="1143001" y="1432565"/>
            <a:ext cx="7612011" cy="5642660"/>
          </a:xfrm>
        </p:spPr>
        <p:txBody>
          <a:bodyPr>
            <a:normAutofit/>
          </a:bodyPr>
          <a:lstStyle/>
          <a:p>
            <a:pPr marL="457200" indent="-457200">
              <a:buFont typeface="Arial" panose="020B0604020202020204" pitchFamily="34" charset="0"/>
              <a:buChar char="•"/>
            </a:pPr>
            <a:r>
              <a:rPr lang="zh-TW" altLang="en-US" dirty="0"/>
              <a:t>早期的</a:t>
            </a:r>
            <a:r>
              <a:rPr lang="en-US" altLang="zh-TW" dirty="0"/>
              <a:t>Web</a:t>
            </a:r>
            <a:r>
              <a:rPr lang="zh-TW" altLang="en-US" dirty="0"/>
              <a:t>（在這裡指的是“</a:t>
            </a:r>
            <a:r>
              <a:rPr lang="en-US" altLang="zh-TW" dirty="0"/>
              <a:t>Web 1.0”</a:t>
            </a:r>
            <a:r>
              <a:rPr lang="zh-TW" altLang="en-US" dirty="0"/>
              <a:t>）是一種不常更新（甚至不更新）的</a:t>
            </a:r>
            <a:r>
              <a:rPr lang="zh-TW" altLang="en-US" dirty="0">
                <a:solidFill>
                  <a:srgbClr val="0070C0"/>
                </a:solidFill>
              </a:rPr>
              <a:t>靜態</a:t>
            </a:r>
            <a:r>
              <a:rPr lang="en-US" altLang="zh-TW" dirty="0">
                <a:solidFill>
                  <a:srgbClr val="0070C0"/>
                </a:solidFill>
              </a:rPr>
              <a:t>HTML</a:t>
            </a:r>
            <a:r>
              <a:rPr lang="zh-TW" altLang="en-US" dirty="0">
                <a:solidFill>
                  <a:srgbClr val="0070C0"/>
                </a:solidFill>
              </a:rPr>
              <a:t>頁面</a:t>
            </a:r>
            <a:r>
              <a:rPr lang="zh-TW" altLang="en-US" dirty="0"/>
              <a:t>。</a:t>
            </a:r>
            <a:endParaRPr lang="en-US" altLang="zh-TW" dirty="0"/>
          </a:p>
          <a:p>
            <a:pPr marL="457200" indent="-457200">
              <a:buFont typeface="Arial" panose="020B0604020202020204" pitchFamily="34" charset="0"/>
              <a:buChar char="•"/>
            </a:pPr>
            <a:r>
              <a:rPr lang="zh-TW" altLang="en-US" dirty="0"/>
              <a:t>後來「</a:t>
            </a:r>
            <a:r>
              <a:rPr lang="en-US" altLang="zh-TW" dirty="0"/>
              <a:t>.com</a:t>
            </a:r>
            <a:r>
              <a:rPr lang="zh-TW" altLang="en-US" dirty="0"/>
              <a:t>時代」的成功則是透過更加</a:t>
            </a:r>
            <a:r>
              <a:rPr lang="zh-TW" altLang="en-US" dirty="0">
                <a:solidFill>
                  <a:srgbClr val="0070C0"/>
                </a:solidFill>
              </a:rPr>
              <a:t>動態的</a:t>
            </a:r>
            <a:r>
              <a:rPr lang="en-US" altLang="zh-TW" dirty="0">
                <a:solidFill>
                  <a:srgbClr val="0070C0"/>
                </a:solidFill>
              </a:rPr>
              <a:t>Web</a:t>
            </a:r>
            <a:r>
              <a:rPr lang="zh-TW" altLang="en-US" dirty="0">
                <a:solidFill>
                  <a:srgbClr val="0070C0"/>
                </a:solidFill>
              </a:rPr>
              <a:t>內容</a:t>
            </a:r>
            <a:r>
              <a:rPr lang="zh-TW" altLang="en-US" dirty="0"/>
              <a:t>來吸引使用者的注意，因此頁面點擊率和外觀成為一個</a:t>
            </a:r>
            <a:r>
              <a:rPr lang="en-US" altLang="zh-TW" dirty="0"/>
              <a:t>Web</a:t>
            </a:r>
            <a:r>
              <a:rPr lang="zh-TW" altLang="en-US" dirty="0"/>
              <a:t>成功與否的重要判斷因素，像是</a:t>
            </a:r>
            <a:r>
              <a:rPr lang="en-US" altLang="zh-TW" dirty="0"/>
              <a:t>Amazon</a:t>
            </a:r>
            <a:r>
              <a:rPr lang="zh-TW" altLang="en-US" dirty="0"/>
              <a:t>網路書店或是</a:t>
            </a:r>
            <a:r>
              <a:rPr lang="en-US" altLang="zh-TW" dirty="0"/>
              <a:t>Yahoo!</a:t>
            </a:r>
            <a:r>
              <a:rPr lang="zh-TW" altLang="en-US" dirty="0"/>
              <a:t>入口網站都被視為成功的代表。</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115</a:t>
            </a:fld>
            <a:endParaRPr lang="zh-TW" altLang="en-US"/>
          </a:p>
        </p:txBody>
      </p:sp>
      <p:sp>
        <p:nvSpPr>
          <p:cNvPr id="15" name="矩形 14">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20" name="矩形 19">
            <a:hlinkClick r:id="rId7"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9087986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Web 2.0</a:t>
            </a:r>
            <a:r>
              <a:rPr lang="zh-TW" altLang="en-US" sz="4000" dirty="0"/>
              <a:t>是什麼？</a:t>
            </a:r>
          </a:p>
        </p:txBody>
      </p:sp>
      <p:sp>
        <p:nvSpPr>
          <p:cNvPr id="3" name="內容版面配置區 2"/>
          <p:cNvSpPr>
            <a:spLocks noGrp="1"/>
          </p:cNvSpPr>
          <p:nvPr>
            <p:ph idx="1"/>
          </p:nvPr>
        </p:nvSpPr>
        <p:spPr>
          <a:xfrm>
            <a:off x="1079501" y="1432565"/>
            <a:ext cx="7612011" cy="5642660"/>
          </a:xfrm>
        </p:spPr>
        <p:txBody>
          <a:bodyPr>
            <a:normAutofit/>
          </a:bodyPr>
          <a:lstStyle/>
          <a:p>
            <a:pPr marL="457200" indent="-457200">
              <a:buFont typeface="Arial" panose="020B0604020202020204" pitchFamily="34" charset="0"/>
              <a:buChar char="•"/>
            </a:pPr>
            <a:r>
              <a:rPr lang="en-US" altLang="zh-TW" dirty="0"/>
              <a:t>Web 2.0</a:t>
            </a:r>
            <a:r>
              <a:rPr lang="zh-TW" altLang="en-US" dirty="0"/>
              <a:t>則是一種網路運用的新時代，網路成為新的平台，</a:t>
            </a:r>
            <a:r>
              <a:rPr lang="zh-TW" altLang="en-US" dirty="0">
                <a:solidFill>
                  <a:srgbClr val="0070C0"/>
                </a:solidFill>
              </a:rPr>
              <a:t>內容因為每位使用者的參與而產生，產生後的個人化內容也藉由人與人之間的「互動」與「分享」而產生價值</a:t>
            </a:r>
            <a:r>
              <a:rPr lang="zh-TW" altLang="en-US" dirty="0"/>
              <a:t>。</a:t>
            </a:r>
            <a:endParaRPr lang="en-US" altLang="zh-TW" dirty="0"/>
          </a:p>
          <a:p>
            <a:pPr marL="457200" indent="-457200">
              <a:buFont typeface="Arial" panose="020B0604020202020204" pitchFamily="34" charset="0"/>
              <a:buChar char="•"/>
            </a:pPr>
            <a:r>
              <a:rPr lang="zh-TW" altLang="en-US" dirty="0"/>
              <a:t>如此一來，不論是提供內容、為內容索引或評分，都能夠使他們所使用的平台增值，像是</a:t>
            </a:r>
            <a:r>
              <a:rPr lang="en-US" altLang="zh-TW" dirty="0" err="1"/>
              <a:t>Youtube</a:t>
            </a:r>
            <a:r>
              <a:rPr lang="zh-TW" altLang="en-US" dirty="0"/>
              <a:t>或是無名小站都是成功的例子。</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116</a:t>
            </a:fld>
            <a:endParaRPr lang="zh-TW" altLang="en-US"/>
          </a:p>
        </p:txBody>
      </p:sp>
      <p:sp>
        <p:nvSpPr>
          <p:cNvPr id="15" name="矩形 14">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20" name="矩形 19">
            <a:hlinkClick r:id="rId7"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6236140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Web 2.0</a:t>
            </a:r>
            <a:r>
              <a:rPr lang="zh-TW" altLang="en-US" sz="4000" dirty="0"/>
              <a:t>是什麼？</a:t>
            </a:r>
          </a:p>
        </p:txBody>
      </p:sp>
      <p:sp>
        <p:nvSpPr>
          <p:cNvPr id="3" name="內容版面配置區 2"/>
          <p:cNvSpPr>
            <a:spLocks noGrp="1"/>
          </p:cNvSpPr>
          <p:nvPr>
            <p:ph idx="1"/>
          </p:nvPr>
        </p:nvSpPr>
        <p:spPr>
          <a:xfrm>
            <a:off x="1181101" y="1582331"/>
            <a:ext cx="7612011" cy="5642660"/>
          </a:xfrm>
        </p:spPr>
        <p:txBody>
          <a:bodyPr>
            <a:normAutofit/>
          </a:bodyPr>
          <a:lstStyle/>
          <a:p>
            <a:r>
              <a:rPr lang="en-US" altLang="zh-TW" dirty="0"/>
              <a:t>Web 2.0</a:t>
            </a:r>
            <a:r>
              <a:rPr lang="zh-TW" altLang="en-US" dirty="0"/>
              <a:t>也帶來新的行銷理念，早期的網路行銷不外乎是透過電子郵件發送、彈出式視窗、橫幅式廣告等幾種手法，例如入口網站銷售其網頁上的廣告空間，再依點選率或是擺放時間長短來收取費用。</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117</a:t>
            </a:fld>
            <a:endParaRPr lang="zh-TW" altLang="en-US"/>
          </a:p>
        </p:txBody>
      </p:sp>
      <p:sp>
        <p:nvSpPr>
          <p:cNvPr id="15" name="矩形 14">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20" name="矩形 19">
            <a:hlinkClick r:id="rId7"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026352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Web 2.0</a:t>
            </a:r>
            <a:r>
              <a:rPr lang="zh-TW" altLang="en-US" sz="4000" dirty="0"/>
              <a:t>是什麼？</a:t>
            </a:r>
          </a:p>
        </p:txBody>
      </p:sp>
      <p:sp>
        <p:nvSpPr>
          <p:cNvPr id="3" name="內容版面配置區 2"/>
          <p:cNvSpPr>
            <a:spLocks noGrp="1"/>
          </p:cNvSpPr>
          <p:nvPr>
            <p:ph idx="1"/>
          </p:nvPr>
        </p:nvSpPr>
        <p:spPr>
          <a:xfrm>
            <a:off x="1066801" y="1432565"/>
            <a:ext cx="7612011" cy="5642660"/>
          </a:xfrm>
        </p:spPr>
        <p:txBody>
          <a:bodyPr>
            <a:normAutofit/>
          </a:bodyPr>
          <a:lstStyle/>
          <a:p>
            <a:pPr marL="457200" indent="-457200">
              <a:buFont typeface="Arial" panose="020B0604020202020204" pitchFamily="34" charset="0"/>
              <a:buChar char="•"/>
            </a:pPr>
            <a:r>
              <a:rPr lang="en-US" altLang="zh-TW" dirty="0"/>
              <a:t>Web 2.0</a:t>
            </a:r>
            <a:r>
              <a:rPr lang="zh-TW" altLang="en-US" dirty="0"/>
              <a:t>捨棄以往廣告商尋找消費者的思考模式，而改以消費者自行查詢廣告的思維模式來經營。</a:t>
            </a:r>
            <a:endParaRPr lang="en-US" altLang="zh-TW" dirty="0"/>
          </a:p>
          <a:p>
            <a:pPr marL="457200" indent="-457200">
              <a:buFont typeface="Arial" panose="020B0604020202020204" pitchFamily="34" charset="0"/>
              <a:buChar char="•"/>
            </a:pPr>
            <a:r>
              <a:rPr lang="zh-TW" altLang="en-US" dirty="0"/>
              <a:t>例如：</a:t>
            </a:r>
            <a:r>
              <a:rPr lang="en-US" altLang="zh-TW" dirty="0"/>
              <a:t>Google</a:t>
            </a:r>
            <a:r>
              <a:rPr lang="zh-TW" altLang="en-US" dirty="0"/>
              <a:t>在關鍵字搜尋的時候提供使用者可能也想查尋的相關廣告，</a:t>
            </a:r>
            <a:r>
              <a:rPr lang="en-US" altLang="zh-TW" dirty="0"/>
              <a:t>Yahoo!</a:t>
            </a:r>
            <a:r>
              <a:rPr lang="zh-TW" altLang="en-US" dirty="0"/>
              <a:t>則直接銷售搜尋的關鍵字。</a:t>
            </a:r>
            <a:endParaRPr lang="en-US" altLang="zh-TW" dirty="0"/>
          </a:p>
          <a:p>
            <a:pPr marL="457200" indent="-457200">
              <a:buFont typeface="Arial" panose="020B0604020202020204" pitchFamily="34" charset="0"/>
              <a:buChar char="•"/>
            </a:pPr>
            <a:r>
              <a:rPr lang="zh-TW" altLang="en-US" dirty="0"/>
              <a:t>如此一方面確保點選進網站的瀏覽者都是對該資訊有興趣的潛在消費者，也一併解決了消費者對廣告視窗擾人的困擾。</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118</a:t>
            </a:fld>
            <a:endParaRPr lang="zh-TW" altLang="en-US"/>
          </a:p>
        </p:txBody>
      </p:sp>
      <p:sp>
        <p:nvSpPr>
          <p:cNvPr id="15" name="矩形 14">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6"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
        <p:nvSpPr>
          <p:cNvPr id="19" name="矩形 18">
            <a:hlinkClick r:id="rId7"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455862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無線電波</a:t>
            </a:r>
            <a:r>
              <a:rPr lang="en-US" altLang="zh-TW" dirty="0"/>
              <a:t>(Radio Waves)</a:t>
            </a:r>
            <a:endParaRPr lang="zh-TW" altLang="en-US" dirty="0"/>
          </a:p>
        </p:txBody>
      </p:sp>
      <p:sp>
        <p:nvSpPr>
          <p:cNvPr id="3" name="內容版面配置區 2"/>
          <p:cNvSpPr>
            <a:spLocks noGrp="1"/>
          </p:cNvSpPr>
          <p:nvPr>
            <p:ph idx="1"/>
          </p:nvPr>
        </p:nvSpPr>
        <p:spPr>
          <a:xfrm>
            <a:off x="1315799" y="1440311"/>
            <a:ext cx="7234519" cy="5417689"/>
          </a:xfrm>
        </p:spPr>
        <p:txBody>
          <a:bodyPr>
            <a:normAutofit/>
          </a:bodyPr>
          <a:lstStyle/>
          <a:p>
            <a:r>
              <a:rPr lang="zh-TW" altLang="en-US" dirty="0"/>
              <a:t>無線電波</a:t>
            </a:r>
            <a:r>
              <a:rPr lang="zh-TW" altLang="en-US" dirty="0">
                <a:solidFill>
                  <a:srgbClr val="0070C0"/>
                </a:solidFill>
              </a:rPr>
              <a:t>沒有方向性限制</a:t>
            </a:r>
            <a:r>
              <a:rPr lang="zh-TW" altLang="en-US" dirty="0"/>
              <a:t>，又可以穿透一定程度的障礙物，因此普遍用於行動電話、藍牙傳輸、無線區域網路等。</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11</a:t>
            </a:fld>
            <a:endParaRPr lang="zh-TW" altLang="en-US"/>
          </a:p>
        </p:txBody>
      </p:sp>
      <p:pic>
        <p:nvPicPr>
          <p:cNvPr id="4" name="圖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89714" y="3193369"/>
            <a:ext cx="3760604" cy="3334402"/>
          </a:xfrm>
          <a:prstGeom prst="rect">
            <a:avLst/>
          </a:prstGeom>
        </p:spPr>
      </p:pic>
      <p:sp>
        <p:nvSpPr>
          <p:cNvPr id="11" name="矩形 10">
            <a:hlinkClick r:id="rId4"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7"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8"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9185395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科技新知</a:t>
            </a:r>
          </a:p>
        </p:txBody>
      </p:sp>
      <p:sp>
        <p:nvSpPr>
          <p:cNvPr id="10" name="投影片編號版面配置區 9"/>
          <p:cNvSpPr>
            <a:spLocks noGrp="1"/>
          </p:cNvSpPr>
          <p:nvPr>
            <p:ph type="sldNum" sz="quarter" idx="12"/>
          </p:nvPr>
        </p:nvSpPr>
        <p:spPr/>
        <p:txBody>
          <a:bodyPr/>
          <a:lstStyle/>
          <a:p>
            <a:pPr algn="r"/>
            <a:fld id="{C45D8186-99EE-4364-AA57-C9F4FAA33639}" type="slidenum">
              <a:rPr lang="zh-TW" altLang="en-US" smtClean="0"/>
              <a:pPr algn="r"/>
              <a:t>119</a:t>
            </a:fld>
            <a:endParaRPr lang="zh-TW" altLang="en-US"/>
          </a:p>
        </p:txBody>
      </p:sp>
      <p:sp>
        <p:nvSpPr>
          <p:cNvPr id="14" name="矩形 13">
            <a:hlinkClick r:id="rId2"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3"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4"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5" action="ppaction://hlinksldjump" highlightClick="1"/>
          </p:cNvPr>
          <p:cNvSpPr/>
          <p:nvPr/>
        </p:nvSpPr>
        <p:spPr>
          <a:xfrm>
            <a:off x="-12703" y="29407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0" name="矩形 19">
            <a:hlinkClick r:id="rId6" action="ppaction://hlinksldjump" highlightClick="1"/>
          </p:cNvPr>
          <p:cNvSpPr/>
          <p:nvPr/>
        </p:nvSpPr>
        <p:spPr>
          <a:xfrm>
            <a:off x="1308596" y="1730558"/>
            <a:ext cx="3519810" cy="938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1. </a:t>
            </a:r>
            <a:r>
              <a:rPr lang="zh-TW" altLang="en-US" sz="2300" dirty="0">
                <a:latin typeface="Arial" panose="020B0604020202020204" pitchFamily="34" charset="0"/>
                <a:ea typeface="微軟正黑體" panose="020B0604030504040204" pitchFamily="34" charset="-120"/>
              </a:rPr>
              <a:t>什麼是雲端？</a:t>
            </a:r>
          </a:p>
        </p:txBody>
      </p:sp>
      <p:sp>
        <p:nvSpPr>
          <p:cNvPr id="21" name="矩形 20">
            <a:hlinkClick r:id="rId7" action="ppaction://hlinksldjump" highlightClick="1"/>
          </p:cNvPr>
          <p:cNvSpPr/>
          <p:nvPr/>
        </p:nvSpPr>
        <p:spPr>
          <a:xfrm>
            <a:off x="5114819" y="1730557"/>
            <a:ext cx="3519810" cy="938305"/>
          </a:xfrm>
          <a:prstGeom prst="rect">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2. </a:t>
            </a:r>
            <a:r>
              <a:rPr lang="zh-TW" altLang="en-US" sz="2300" dirty="0">
                <a:latin typeface="Arial" panose="020B0604020202020204" pitchFamily="34" charset="0"/>
                <a:ea typeface="微軟正黑體" panose="020B0604030504040204" pitchFamily="34" charset="-120"/>
              </a:rPr>
              <a:t>雲端服務模式</a:t>
            </a:r>
          </a:p>
        </p:txBody>
      </p:sp>
      <p:sp>
        <p:nvSpPr>
          <p:cNvPr id="24" name="矩形 23">
            <a:hlinkClick r:id="rId8" action="ppaction://hlinksldjump" highlightClick="1"/>
          </p:cNvPr>
          <p:cNvSpPr/>
          <p:nvPr/>
        </p:nvSpPr>
        <p:spPr>
          <a:xfrm>
            <a:off x="-12703" y="360756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科技</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0404887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什麼是雲端</a:t>
            </a:r>
          </a:p>
        </p:txBody>
      </p:sp>
      <p:sp>
        <p:nvSpPr>
          <p:cNvPr id="5" name="內容版面配置區 4"/>
          <p:cNvSpPr>
            <a:spLocks noGrp="1"/>
          </p:cNvSpPr>
          <p:nvPr>
            <p:ph idx="1"/>
          </p:nvPr>
        </p:nvSpPr>
        <p:spPr>
          <a:xfrm>
            <a:off x="1373841" y="1273730"/>
            <a:ext cx="7234519" cy="5131671"/>
          </a:xfrm>
        </p:spPr>
        <p:txBody>
          <a:bodyPr/>
          <a:lstStyle/>
          <a:p>
            <a:r>
              <a:rPr lang="zh-TW" altLang="en-US" dirty="0">
                <a:solidFill>
                  <a:srgbClr val="0070C0"/>
                </a:solidFill>
              </a:rPr>
              <a:t>雲端運算</a:t>
            </a:r>
            <a:r>
              <a:rPr lang="zh-TW" altLang="en-US" dirty="0"/>
              <a:t>是種能夠將動態伸縮的虛擬化資源，透過網際網路以服務的方式提供給使用者的運算模式，使用者不需要知道如何管理那些支援雲端運算的</a:t>
            </a:r>
            <a:r>
              <a:rPr lang="en-US" altLang="zh-TW" dirty="0"/>
              <a:t>IT</a:t>
            </a:r>
            <a:r>
              <a:rPr lang="zh-TW" altLang="en-US" dirty="0"/>
              <a:t>基礎設施，使用者看到的只有服務本身，不用關心相關基礎的建置。</a:t>
            </a:r>
          </a:p>
        </p:txBody>
      </p:sp>
      <p:sp>
        <p:nvSpPr>
          <p:cNvPr id="3" name="投影片編號版面配置區 2"/>
          <p:cNvSpPr>
            <a:spLocks noGrp="1"/>
          </p:cNvSpPr>
          <p:nvPr>
            <p:ph type="sldNum" sz="quarter" idx="12"/>
          </p:nvPr>
        </p:nvSpPr>
        <p:spPr/>
        <p:txBody>
          <a:bodyPr/>
          <a:lstStyle/>
          <a:p>
            <a:fld id="{C45D8186-99EE-4364-AA57-C9F4FAA33639}" type="slidenum">
              <a:rPr lang="zh-TW" altLang="en-US" smtClean="0"/>
              <a:t>120</a:t>
            </a:fld>
            <a:endParaRPr lang="zh-TW" altLang="en-US"/>
          </a:p>
        </p:txBody>
      </p:sp>
      <p:pic>
        <p:nvPicPr>
          <p:cNvPr id="6" name="圖片 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7148"/>
          <a:stretch/>
        </p:blipFill>
        <p:spPr>
          <a:xfrm>
            <a:off x="3991764" y="3913094"/>
            <a:ext cx="5125342" cy="2686362"/>
          </a:xfrm>
          <a:prstGeom prst="rect">
            <a:avLst/>
          </a:prstGeom>
        </p:spPr>
      </p:pic>
      <p:sp>
        <p:nvSpPr>
          <p:cNvPr id="11" name="矩形 10">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4"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3" name="矩形 12">
            <a:hlinkClick r:id="rId5"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2703" y="29407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8" name="矩形 17">
            <a:hlinkClick r:id="rId7" action="ppaction://hlinksldjump" highlightClick="1"/>
          </p:cNvPr>
          <p:cNvSpPr/>
          <p:nvPr/>
        </p:nvSpPr>
        <p:spPr>
          <a:xfrm>
            <a:off x="-12703" y="360756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科技</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334144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雲端服務模式</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121</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2736371318"/>
              </p:ext>
            </p:extLst>
          </p:nvPr>
        </p:nvGraphicFramePr>
        <p:xfrm>
          <a:off x="1163917" y="1358152"/>
          <a:ext cx="7523859" cy="1371600"/>
        </p:xfrm>
        <a:graphic>
          <a:graphicData uri="http://schemas.openxmlformats.org/drawingml/2006/table">
            <a:tbl>
              <a:tblPr firstRow="1" bandRow="1">
                <a:tableStyleId>{5C22544A-7EE6-4342-B048-85BDC9FD1C3A}</a:tableStyleId>
              </a:tblPr>
              <a:tblGrid>
                <a:gridCol w="7523859">
                  <a:extLst>
                    <a:ext uri="{9D8B030D-6E8A-4147-A177-3AD203B41FA5}">
                      <a16:colId xmlns:a16="http://schemas.microsoft.com/office/drawing/2014/main" xmlns="" val="20000"/>
                    </a:ext>
                  </a:extLst>
                </a:gridCol>
              </a:tblGrid>
              <a:tr h="446442">
                <a:tc>
                  <a:txBody>
                    <a:bodyPr/>
                    <a:lstStyle/>
                    <a:p>
                      <a:pPr algn="ctr"/>
                      <a:r>
                        <a:rPr lang="en-US" altLang="zh-TW" sz="2400" dirty="0">
                          <a:solidFill>
                            <a:schemeClr val="bg1"/>
                          </a:solidFill>
                          <a:latin typeface="微軟正黑體" panose="020B0604030504040204" pitchFamily="34" charset="-120"/>
                          <a:ea typeface="微軟正黑體" panose="020B0604030504040204" pitchFamily="34" charset="-120"/>
                        </a:rPr>
                        <a:t>SaaS (Software as a Service) </a:t>
                      </a:r>
                      <a:r>
                        <a:rPr lang="zh-TW" altLang="en-US" sz="2400" dirty="0">
                          <a:solidFill>
                            <a:schemeClr val="bg1"/>
                          </a:solidFill>
                          <a:latin typeface="微軟正黑體" panose="020B0604030504040204" pitchFamily="34" charset="-120"/>
                          <a:ea typeface="微軟正黑體" panose="020B0604030504040204" pitchFamily="34" charset="-120"/>
                        </a:rPr>
                        <a:t>軟體即服務</a:t>
                      </a:r>
                    </a:p>
                  </a:txBody>
                  <a:tcPr anchor="ctr"/>
                </a:tc>
                <a:extLst>
                  <a:ext uri="{0D108BD9-81ED-4DB2-BD59-A6C34878D82A}">
                    <a16:rowId xmlns:a16="http://schemas.microsoft.com/office/drawing/2014/main" xmlns="" val="10000"/>
                  </a:ext>
                </a:extLst>
              </a:tr>
              <a:tr h="446442">
                <a:tc>
                  <a:txBody>
                    <a:bodyPr/>
                    <a:lstStyle/>
                    <a:p>
                      <a:pPr marL="0" algn="l" defTabSz="914400" rtl="0" eaLnBrk="1" latinLnBrk="0" hangingPunct="1"/>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消費者使用應用程式，但並不掌控作業系統、硬體或運作的網路基礎架構。是一種服務觀念的基礎，</a:t>
                      </a:r>
                      <a:r>
                        <a:rPr lang="zh-TW" altLang="en-US" sz="1800" dirty="0">
                          <a:solidFill>
                            <a:srgbClr val="0070C0"/>
                          </a:solidFill>
                          <a:latin typeface="微軟正黑體" panose="020B0604030504040204" pitchFamily="34" charset="-120"/>
                          <a:ea typeface="微軟正黑體" panose="020B0604030504040204" pitchFamily="34" charset="-120"/>
                        </a:rPr>
                        <a:t>軟體服務供應商，以租賃的概念提供客戶服務</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，而非購買，比較常見的模式是提供一組帳號密碼。例如</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Gmail, Facebook</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a:t>
                      </a:r>
                    </a:p>
                  </a:txBody>
                  <a:tcPr anchor="ctr">
                    <a:solidFill>
                      <a:schemeClr val="bg1"/>
                    </a:solidFill>
                  </a:tcPr>
                </a:tc>
                <a:extLst>
                  <a:ext uri="{0D108BD9-81ED-4DB2-BD59-A6C34878D82A}">
                    <a16:rowId xmlns:a16="http://schemas.microsoft.com/office/drawing/2014/main" xmlns="" val="10001"/>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298767804"/>
              </p:ext>
            </p:extLst>
          </p:nvPr>
        </p:nvGraphicFramePr>
        <p:xfrm>
          <a:off x="1163917" y="2924735"/>
          <a:ext cx="7523859" cy="1371600"/>
        </p:xfrm>
        <a:graphic>
          <a:graphicData uri="http://schemas.openxmlformats.org/drawingml/2006/table">
            <a:tbl>
              <a:tblPr firstRow="1" bandRow="1">
                <a:tableStyleId>{5C22544A-7EE6-4342-B048-85BDC9FD1C3A}</a:tableStyleId>
              </a:tblPr>
              <a:tblGrid>
                <a:gridCol w="7523859">
                  <a:extLst>
                    <a:ext uri="{9D8B030D-6E8A-4147-A177-3AD203B41FA5}">
                      <a16:colId xmlns:a16="http://schemas.microsoft.com/office/drawing/2014/main" xmlns="" val="20000"/>
                    </a:ext>
                  </a:extLst>
                </a:gridCol>
              </a:tblGrid>
              <a:tr h="446442">
                <a:tc>
                  <a:txBody>
                    <a:bodyPr/>
                    <a:lstStyle/>
                    <a:p>
                      <a:pPr algn="ctr"/>
                      <a:r>
                        <a:rPr lang="en-US" altLang="zh-TW" sz="2400" dirty="0" err="1">
                          <a:solidFill>
                            <a:schemeClr val="bg1"/>
                          </a:solidFill>
                          <a:latin typeface="微軟正黑體" panose="020B0604030504040204" pitchFamily="34" charset="-120"/>
                          <a:ea typeface="微軟正黑體" panose="020B0604030504040204" pitchFamily="34" charset="-120"/>
                        </a:rPr>
                        <a:t>PaaS</a:t>
                      </a:r>
                      <a:r>
                        <a:rPr lang="en-US" altLang="zh-TW" sz="2400" dirty="0">
                          <a:solidFill>
                            <a:schemeClr val="bg1"/>
                          </a:solidFill>
                          <a:latin typeface="微軟正黑體" panose="020B0604030504040204" pitchFamily="34" charset="-120"/>
                          <a:ea typeface="微軟正黑體" panose="020B0604030504040204" pitchFamily="34" charset="-120"/>
                        </a:rPr>
                        <a:t> (Platform as a Service) </a:t>
                      </a:r>
                      <a:r>
                        <a:rPr lang="zh-TW" altLang="en-US" sz="2400" dirty="0">
                          <a:solidFill>
                            <a:schemeClr val="bg1"/>
                          </a:solidFill>
                          <a:latin typeface="微軟正黑體" panose="020B0604030504040204" pitchFamily="34" charset="-120"/>
                          <a:ea typeface="微軟正黑體" panose="020B0604030504040204" pitchFamily="34" charset="-120"/>
                        </a:rPr>
                        <a:t>平台即服務</a:t>
                      </a:r>
                    </a:p>
                  </a:txBody>
                  <a:tcPr anchor="ctr"/>
                </a:tc>
                <a:extLst>
                  <a:ext uri="{0D108BD9-81ED-4DB2-BD59-A6C34878D82A}">
                    <a16:rowId xmlns:a16="http://schemas.microsoft.com/office/drawing/2014/main" xmlns="" val="10000"/>
                  </a:ext>
                </a:extLst>
              </a:tr>
              <a:tr h="446442">
                <a:tc>
                  <a:txBody>
                    <a:bodyPr/>
                    <a:lstStyle/>
                    <a:p>
                      <a:pPr marL="0" algn="l" defTabSz="914400" rtl="0" eaLnBrk="1" latinLnBrk="0" hangingPunct="1"/>
                      <a:r>
                        <a:rPr lang="en-US" altLang="zh-TW" sz="1800" dirty="0" err="1">
                          <a:solidFill>
                            <a:schemeClr val="tx1">
                              <a:lumMod val="75000"/>
                              <a:lumOff val="25000"/>
                            </a:schemeClr>
                          </a:solidFill>
                          <a:latin typeface="微軟正黑體" panose="020B0604030504040204" pitchFamily="34" charset="-120"/>
                          <a:ea typeface="微軟正黑體" panose="020B0604030504040204" pitchFamily="34" charset="-120"/>
                        </a:rPr>
                        <a:t>PaaS</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是指</a:t>
                      </a:r>
                      <a:r>
                        <a:rPr lang="zh-TW" altLang="en-US" sz="1800" dirty="0">
                          <a:solidFill>
                            <a:srgbClr val="0070C0"/>
                          </a:solidFill>
                          <a:latin typeface="微軟正黑體" panose="020B0604030504040204" pitchFamily="34" charset="-120"/>
                          <a:ea typeface="微軟正黑體" panose="020B0604030504040204" pitchFamily="34" charset="-120"/>
                        </a:rPr>
                        <a:t>提供了一個資訊開發人員的平台</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。用戶編寫自己的程式碼上傳於</a:t>
                      </a:r>
                      <a:r>
                        <a:rPr lang="en-US" altLang="zh-TW" sz="1800" dirty="0" err="1">
                          <a:solidFill>
                            <a:schemeClr val="tx1">
                              <a:lumMod val="75000"/>
                              <a:lumOff val="25000"/>
                            </a:schemeClr>
                          </a:solidFill>
                          <a:latin typeface="微軟正黑體" panose="020B0604030504040204" pitchFamily="34" charset="-120"/>
                          <a:ea typeface="微軟正黑體" panose="020B0604030504040204" pitchFamily="34" charset="-120"/>
                        </a:rPr>
                        <a:t>PaaS</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提供商的介面或</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API</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服務，並在網絡上服務。例如程式開發人員可以開發</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Facebook</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上的應用軟體，像卡通農場，心理測驗</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等。</a:t>
                      </a:r>
                    </a:p>
                  </a:txBody>
                  <a:tcPr anchor="ctr">
                    <a:solidFill>
                      <a:schemeClr val="bg1"/>
                    </a:solidFill>
                  </a:tcPr>
                </a:tc>
                <a:extLst>
                  <a:ext uri="{0D108BD9-81ED-4DB2-BD59-A6C34878D82A}">
                    <a16:rowId xmlns:a16="http://schemas.microsoft.com/office/drawing/2014/main" xmlns="" val="10001"/>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599055774"/>
              </p:ext>
            </p:extLst>
          </p:nvPr>
        </p:nvGraphicFramePr>
        <p:xfrm>
          <a:off x="1163917" y="4491317"/>
          <a:ext cx="7523859" cy="1371600"/>
        </p:xfrm>
        <a:graphic>
          <a:graphicData uri="http://schemas.openxmlformats.org/drawingml/2006/table">
            <a:tbl>
              <a:tblPr firstRow="1" bandRow="1">
                <a:tableStyleId>{5C22544A-7EE6-4342-B048-85BDC9FD1C3A}</a:tableStyleId>
              </a:tblPr>
              <a:tblGrid>
                <a:gridCol w="7523859">
                  <a:extLst>
                    <a:ext uri="{9D8B030D-6E8A-4147-A177-3AD203B41FA5}">
                      <a16:colId xmlns:a16="http://schemas.microsoft.com/office/drawing/2014/main" xmlns="" val="20000"/>
                    </a:ext>
                  </a:extLst>
                </a:gridCol>
              </a:tblGrid>
              <a:tr h="446442">
                <a:tc>
                  <a:txBody>
                    <a:bodyPr/>
                    <a:lstStyle/>
                    <a:p>
                      <a:pPr algn="ctr"/>
                      <a:r>
                        <a:rPr lang="en-US" altLang="zh-TW" sz="2400" dirty="0" err="1">
                          <a:solidFill>
                            <a:schemeClr val="bg1"/>
                          </a:solidFill>
                          <a:latin typeface="微軟正黑體" panose="020B0604030504040204" pitchFamily="34" charset="-120"/>
                          <a:ea typeface="微軟正黑體" panose="020B0604030504040204" pitchFamily="34" charset="-120"/>
                        </a:rPr>
                        <a:t>IaaS</a:t>
                      </a:r>
                      <a:r>
                        <a:rPr lang="en-US" altLang="zh-TW" sz="2400" dirty="0">
                          <a:solidFill>
                            <a:schemeClr val="bg1"/>
                          </a:solidFill>
                          <a:latin typeface="微軟正黑體" panose="020B0604030504040204" pitchFamily="34" charset="-120"/>
                          <a:ea typeface="微軟正黑體" panose="020B0604030504040204" pitchFamily="34" charset="-120"/>
                        </a:rPr>
                        <a:t> (Infrastructure as a Service) </a:t>
                      </a:r>
                      <a:r>
                        <a:rPr lang="zh-TW" altLang="en-US" sz="2400" dirty="0">
                          <a:solidFill>
                            <a:schemeClr val="bg1"/>
                          </a:solidFill>
                          <a:latin typeface="微軟正黑體" panose="020B0604030504040204" pitchFamily="34" charset="-120"/>
                          <a:ea typeface="微軟正黑體" panose="020B0604030504040204" pitchFamily="34" charset="-120"/>
                        </a:rPr>
                        <a:t>架構即服務</a:t>
                      </a:r>
                    </a:p>
                  </a:txBody>
                  <a:tcPr anchor="ctr"/>
                </a:tc>
                <a:extLst>
                  <a:ext uri="{0D108BD9-81ED-4DB2-BD59-A6C34878D82A}">
                    <a16:rowId xmlns:a16="http://schemas.microsoft.com/office/drawing/2014/main" xmlns="" val="10000"/>
                  </a:ext>
                </a:extLst>
              </a:tr>
              <a:tr h="446442">
                <a:tc>
                  <a:txBody>
                    <a:bodyPr/>
                    <a:lstStyle/>
                    <a:p>
                      <a:pPr marL="0" algn="l" defTabSz="914400" rtl="0" eaLnBrk="1" latinLnBrk="0" hangingPunct="1"/>
                      <a:r>
                        <a:rPr lang="zh-TW" altLang="en-US" sz="1800" dirty="0">
                          <a:solidFill>
                            <a:srgbClr val="0070C0"/>
                          </a:solidFill>
                          <a:latin typeface="微軟正黑體" panose="020B0604030504040204" pitchFamily="34" charset="-120"/>
                          <a:ea typeface="微軟正黑體" panose="020B0604030504040204" pitchFamily="34" charset="-120"/>
                        </a:rPr>
                        <a:t>消費者使用「基礎運算資源」</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，如處理能力、儲存空間、網路元件或中介軟體。消費者能掌控作業系統、儲存空間、已部署的應用程式及網路元件（如防火牆、負載平衡器等），</a:t>
                      </a:r>
                      <a:r>
                        <a:rPr lang="zh-TW" altLang="en-US" sz="1800" dirty="0">
                          <a:solidFill>
                            <a:srgbClr val="0070C0"/>
                          </a:solidFill>
                          <a:latin typeface="微軟正黑體" panose="020B0604030504040204" pitchFamily="34" charset="-120"/>
                          <a:ea typeface="微軟正黑體" panose="020B0604030504040204" pitchFamily="34" charset="-120"/>
                        </a:rPr>
                        <a:t>但並不掌控雲端基礎架構</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a:t>
                      </a:r>
                    </a:p>
                  </a:txBody>
                  <a:tcPr anchor="ctr">
                    <a:solidFill>
                      <a:schemeClr val="bg1"/>
                    </a:solidFill>
                  </a:tcPr>
                </a:tc>
                <a:extLst>
                  <a:ext uri="{0D108BD9-81ED-4DB2-BD59-A6C34878D82A}">
                    <a16:rowId xmlns:a16="http://schemas.microsoft.com/office/drawing/2014/main" xmlns="" val="10001"/>
                  </a:ext>
                </a:extLst>
              </a:tr>
            </a:tbl>
          </a:graphicData>
        </a:graphic>
      </p:graphicFrame>
      <p:sp>
        <p:nvSpPr>
          <p:cNvPr id="12" name="矩形 11">
            <a:hlinkClick r:id="rId2"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3"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4"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5" action="ppaction://hlinksldjump" highlightClick="1"/>
          </p:cNvPr>
          <p:cNvSpPr/>
          <p:nvPr/>
        </p:nvSpPr>
        <p:spPr>
          <a:xfrm>
            <a:off x="-12703" y="29407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9" name="矩形 18">
            <a:hlinkClick r:id="rId6" action="ppaction://hlinksldjump" highlightClick="1"/>
          </p:cNvPr>
          <p:cNvSpPr/>
          <p:nvPr/>
        </p:nvSpPr>
        <p:spPr>
          <a:xfrm>
            <a:off x="-12703" y="360756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科技</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959733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微波</a:t>
            </a:r>
            <a:r>
              <a:rPr lang="en-US" altLang="zh-TW" dirty="0"/>
              <a:t>(Microwave)</a:t>
            </a:r>
            <a:endParaRPr lang="zh-TW" altLang="en-US" dirty="0"/>
          </a:p>
        </p:txBody>
      </p:sp>
      <p:sp>
        <p:nvSpPr>
          <p:cNvPr id="3" name="內容版面配置區 2"/>
          <p:cNvSpPr>
            <a:spLocks noGrp="1"/>
          </p:cNvSpPr>
          <p:nvPr>
            <p:ph idx="1"/>
          </p:nvPr>
        </p:nvSpPr>
        <p:spPr>
          <a:xfrm>
            <a:off x="1284941" y="1440311"/>
            <a:ext cx="7234519" cy="5417689"/>
          </a:xfrm>
        </p:spPr>
        <p:txBody>
          <a:bodyPr>
            <a:normAutofit/>
          </a:bodyPr>
          <a:lstStyle/>
          <a:p>
            <a:r>
              <a:rPr lang="zh-TW" altLang="en-US" dirty="0">
                <a:solidFill>
                  <a:srgbClr val="0070C0"/>
                </a:solidFill>
              </a:rPr>
              <a:t>微波是一種高頻無線電波</a:t>
            </a:r>
            <a:r>
              <a:rPr lang="zh-TW" altLang="en-US" dirty="0"/>
              <a:t>，但由於地球呈圓球狀而微波</a:t>
            </a:r>
            <a:r>
              <a:rPr lang="zh-TW" altLang="en-US" dirty="0">
                <a:solidFill>
                  <a:srgbClr val="0070C0"/>
                </a:solidFill>
              </a:rPr>
              <a:t>必需直線前進</a:t>
            </a:r>
            <a:r>
              <a:rPr lang="zh-TW" altLang="en-US" dirty="0"/>
              <a:t>，因此必需在高山上設置</a:t>
            </a:r>
            <a:r>
              <a:rPr lang="zh-TW" altLang="en-US" dirty="0">
                <a:solidFill>
                  <a:srgbClr val="0070C0"/>
                </a:solidFill>
              </a:rPr>
              <a:t>微波中繼站</a:t>
            </a:r>
            <a:r>
              <a:rPr lang="zh-TW" altLang="en-US" dirty="0"/>
              <a:t>以繞過阻礙並增加傳輸距離，或是</a:t>
            </a:r>
            <a:r>
              <a:rPr lang="zh-TW" altLang="en-US" dirty="0">
                <a:solidFill>
                  <a:srgbClr val="0070C0"/>
                </a:solidFill>
              </a:rPr>
              <a:t>利用衛星來接收與傳送微波</a:t>
            </a:r>
            <a:r>
              <a:rPr lang="zh-TW" altLang="en-US" dirty="0"/>
              <a:t>，新聞媒體常見的</a:t>
            </a:r>
            <a:r>
              <a:rPr lang="en-US" altLang="zh-TW" dirty="0"/>
              <a:t>SNG(satellite  news gathering)</a:t>
            </a:r>
            <a:r>
              <a:rPr lang="zh-TW" altLang="en-US" dirty="0"/>
              <a:t>車就是利用微波傳送資料的實例。</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12</a:t>
            </a:fld>
            <a:endParaRPr lang="zh-TW" altLang="en-US"/>
          </a:p>
        </p:txBody>
      </p:sp>
      <p:pic>
        <p:nvPicPr>
          <p:cNvPr id="4" name="圖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rot="21236889">
            <a:off x="5981410" y="4401866"/>
            <a:ext cx="2863614" cy="2232648"/>
          </a:xfrm>
          <a:prstGeom prst="rect">
            <a:avLst/>
          </a:prstGeom>
        </p:spPr>
      </p:pic>
      <p:sp>
        <p:nvSpPr>
          <p:cNvPr id="11" name="矩形 10">
            <a:hlinkClick r:id="rId4"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7"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8"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210300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紅外線</a:t>
            </a:r>
            <a:r>
              <a:rPr lang="en-US" altLang="zh-TW" dirty="0"/>
              <a:t>(Infrared)</a:t>
            </a:r>
            <a:endParaRPr lang="zh-TW" altLang="en-US" dirty="0"/>
          </a:p>
        </p:txBody>
      </p:sp>
      <p:sp>
        <p:nvSpPr>
          <p:cNvPr id="3" name="內容版面配置區 2"/>
          <p:cNvSpPr>
            <a:spLocks noGrp="1"/>
          </p:cNvSpPr>
          <p:nvPr>
            <p:ph idx="1"/>
          </p:nvPr>
        </p:nvSpPr>
        <p:spPr>
          <a:xfrm>
            <a:off x="1284941" y="1609596"/>
            <a:ext cx="7234519" cy="5417689"/>
          </a:xfrm>
        </p:spPr>
        <p:txBody>
          <a:bodyPr>
            <a:normAutofit/>
          </a:bodyPr>
          <a:lstStyle/>
          <a:p>
            <a:r>
              <a:rPr lang="zh-TW" altLang="en-US" dirty="0"/>
              <a:t>紅外線則是一種利用</a:t>
            </a:r>
            <a:r>
              <a:rPr lang="zh-TW" altLang="en-US" dirty="0">
                <a:solidFill>
                  <a:srgbClr val="0070C0"/>
                </a:solidFill>
              </a:rPr>
              <a:t>光波</a:t>
            </a:r>
            <a:r>
              <a:rPr lang="zh-TW" altLang="en-US" dirty="0"/>
              <a:t>來傳輸資料的媒介，因此</a:t>
            </a:r>
            <a:r>
              <a:rPr lang="zh-TW" altLang="en-US" dirty="0">
                <a:solidFill>
                  <a:srgbClr val="0070C0"/>
                </a:solidFill>
              </a:rPr>
              <a:t>只能直線傳輸且路徑中不能有阻礙</a:t>
            </a:r>
            <a:r>
              <a:rPr lang="zh-TW" altLang="en-US" dirty="0"/>
              <a:t>，例如電視搖控器。</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13</a:t>
            </a:fld>
            <a:endParaRPr lang="zh-TW" altLang="en-US"/>
          </a:p>
        </p:txBody>
      </p:sp>
      <p:pic>
        <p:nvPicPr>
          <p:cNvPr id="4" name="圖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rot="4221641">
            <a:off x="4395510" y="1755667"/>
            <a:ext cx="1457907" cy="5726659"/>
          </a:xfrm>
          <a:prstGeom prst="rect">
            <a:avLst/>
          </a:prstGeom>
        </p:spPr>
      </p:pic>
      <p:sp>
        <p:nvSpPr>
          <p:cNvPr id="11" name="矩形 10">
            <a:hlinkClick r:id="rId4"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7"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8"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005810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網路卡</a:t>
            </a:r>
          </a:p>
        </p:txBody>
      </p:sp>
      <p:sp>
        <p:nvSpPr>
          <p:cNvPr id="3" name="內容版面配置區 2"/>
          <p:cNvSpPr>
            <a:spLocks noGrp="1"/>
          </p:cNvSpPr>
          <p:nvPr>
            <p:ph idx="1"/>
          </p:nvPr>
        </p:nvSpPr>
        <p:spPr>
          <a:xfrm>
            <a:off x="1132541" y="1440311"/>
            <a:ext cx="7516159" cy="5417689"/>
          </a:xfrm>
        </p:spPr>
        <p:txBody>
          <a:bodyPr>
            <a:normAutofit/>
          </a:bodyPr>
          <a:lstStyle/>
          <a:p>
            <a:pPr marL="457200" indent="-457200">
              <a:buFont typeface="Arial" panose="020B0604020202020204" pitchFamily="34" charset="0"/>
              <a:buChar char="•"/>
            </a:pPr>
            <a:r>
              <a:rPr lang="zh-TW" altLang="en-US" dirty="0">
                <a:solidFill>
                  <a:srgbClr val="0070C0"/>
                </a:solidFill>
              </a:rPr>
              <a:t>網路卡</a:t>
            </a:r>
            <a:r>
              <a:rPr lang="en-US" altLang="zh-TW" dirty="0"/>
              <a:t>(network interface card</a:t>
            </a:r>
            <a:r>
              <a:rPr lang="zh-TW" altLang="en-US" dirty="0"/>
              <a:t>，簡稱 </a:t>
            </a:r>
            <a:r>
              <a:rPr lang="en-US" altLang="zh-TW" dirty="0"/>
              <a:t>NIC)</a:t>
            </a:r>
            <a:r>
              <a:rPr lang="zh-TW" altLang="en-US" dirty="0"/>
              <a:t>是個人電腦用來連接網路的重要配備，藉此可將資料轉換為可在媒體上傳輸的資料信號，或是接收信號並將之轉換為電腦可以處理的格式。</a:t>
            </a:r>
            <a:endParaRPr lang="en-US" altLang="zh-TW" dirty="0"/>
          </a:p>
          <a:p>
            <a:pPr marL="457200" indent="-457200">
              <a:buFont typeface="Arial" panose="020B0604020202020204" pitchFamily="34" charset="0"/>
              <a:buChar char="•"/>
            </a:pPr>
            <a:r>
              <a:rPr lang="zh-TW" altLang="en-US" dirty="0">
                <a:solidFill>
                  <a:srgbClr val="0070C0"/>
                </a:solidFill>
              </a:rPr>
              <a:t>每張網路卡都會有一組唯一編號稱為</a:t>
            </a:r>
            <a:r>
              <a:rPr lang="en-US" altLang="zh-TW" dirty="0">
                <a:solidFill>
                  <a:srgbClr val="0070C0"/>
                </a:solidFill>
              </a:rPr>
              <a:t>MAC</a:t>
            </a:r>
            <a:r>
              <a:rPr lang="en-US" altLang="zh-TW" dirty="0"/>
              <a:t>(media access control)</a:t>
            </a:r>
            <a:r>
              <a:rPr lang="zh-TW" altLang="en-US" dirty="0"/>
              <a:t>位址，例如</a:t>
            </a:r>
            <a:r>
              <a:rPr lang="en-US" altLang="zh-TW" dirty="0"/>
              <a:t>00-16-E6-5B-85-66</a:t>
            </a:r>
            <a:r>
              <a:rPr lang="zh-TW" altLang="en-US" dirty="0"/>
              <a:t>，也稱為</a:t>
            </a:r>
            <a:r>
              <a:rPr lang="zh-TW" altLang="en-US" dirty="0">
                <a:solidFill>
                  <a:srgbClr val="0070C0"/>
                </a:solidFill>
              </a:rPr>
              <a:t>實體位址</a:t>
            </a:r>
            <a:r>
              <a:rPr lang="zh-TW" altLang="en-US" dirty="0"/>
              <a:t>。藉由 </a:t>
            </a:r>
            <a:r>
              <a:rPr lang="en-US" altLang="zh-TW" dirty="0"/>
              <a:t>MAC </a:t>
            </a:r>
            <a:r>
              <a:rPr lang="zh-TW" altLang="en-US" dirty="0"/>
              <a:t>位址與 </a:t>
            </a:r>
            <a:r>
              <a:rPr lang="en-US" altLang="zh-TW" dirty="0"/>
              <a:t>IP </a:t>
            </a:r>
            <a:r>
              <a:rPr lang="zh-TW" altLang="en-US" dirty="0"/>
              <a:t>位址的幫助，網路上的資料封包才能正確傳送。</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14</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728234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集線器與交換器</a:t>
            </a:r>
          </a:p>
        </p:txBody>
      </p:sp>
      <p:sp>
        <p:nvSpPr>
          <p:cNvPr id="3" name="內容版面配置區 2"/>
          <p:cNvSpPr>
            <a:spLocks noGrp="1"/>
          </p:cNvSpPr>
          <p:nvPr>
            <p:ph idx="1"/>
          </p:nvPr>
        </p:nvSpPr>
        <p:spPr>
          <a:xfrm>
            <a:off x="1323041" y="1540550"/>
            <a:ext cx="7234519" cy="5417689"/>
          </a:xfrm>
        </p:spPr>
        <p:txBody>
          <a:bodyPr>
            <a:normAutofit/>
          </a:bodyPr>
          <a:lstStyle/>
          <a:p>
            <a:pPr marL="457200" indent="-457200">
              <a:buFont typeface="Arial" panose="020B0604020202020204" pitchFamily="34" charset="0"/>
              <a:buChar char="•"/>
            </a:pPr>
            <a:r>
              <a:rPr lang="zh-TW" altLang="en-US" dirty="0">
                <a:solidFill>
                  <a:srgbClr val="0070C0"/>
                </a:solidFill>
              </a:rPr>
              <a:t>集線器</a:t>
            </a:r>
            <a:r>
              <a:rPr lang="en-US" altLang="zh-TW" dirty="0">
                <a:solidFill>
                  <a:srgbClr val="0070C0"/>
                </a:solidFill>
              </a:rPr>
              <a:t>(hub)</a:t>
            </a:r>
            <a:r>
              <a:rPr lang="zh-TW" altLang="en-US" dirty="0"/>
              <a:t>可</a:t>
            </a:r>
            <a:r>
              <a:rPr lang="zh-TW" altLang="en-US" dirty="0">
                <a:solidFill>
                  <a:srgbClr val="0070C0"/>
                </a:solidFill>
              </a:rPr>
              <a:t>集結數台電腦的網路線而形成區域網路</a:t>
            </a:r>
            <a:r>
              <a:rPr lang="zh-TW" altLang="en-US" dirty="0"/>
              <a:t>，也可藉由連接數個集線器的方式來擴展網路區段，是一種最基本的</a:t>
            </a:r>
            <a:r>
              <a:rPr lang="zh-TW" altLang="en-US" dirty="0">
                <a:solidFill>
                  <a:srgbClr val="0070C0"/>
                </a:solidFill>
              </a:rPr>
              <a:t>網路連接設備</a:t>
            </a:r>
            <a:r>
              <a:rPr lang="zh-TW" altLang="en-US" dirty="0"/>
              <a:t>。</a:t>
            </a:r>
          </a:p>
          <a:p>
            <a:pPr marL="457200" indent="-457200">
              <a:buFont typeface="Arial" panose="020B0604020202020204" pitchFamily="34" charset="0"/>
              <a:buChar char="•"/>
            </a:pPr>
            <a:r>
              <a:rPr lang="zh-TW" altLang="en-US" dirty="0"/>
              <a:t>集線器在同一時間內只有二個連接埠可以互相傳遞資料，而</a:t>
            </a:r>
            <a:r>
              <a:rPr lang="zh-TW" altLang="en-US" dirty="0">
                <a:solidFill>
                  <a:srgbClr val="0070C0"/>
                </a:solidFill>
              </a:rPr>
              <a:t>交換器</a:t>
            </a:r>
            <a:r>
              <a:rPr lang="en-US" altLang="zh-TW" dirty="0">
                <a:solidFill>
                  <a:srgbClr val="0070C0"/>
                </a:solidFill>
              </a:rPr>
              <a:t>(switch)</a:t>
            </a:r>
            <a:r>
              <a:rPr lang="zh-TW" altLang="en-US" dirty="0"/>
              <a:t>則</a:t>
            </a:r>
            <a:r>
              <a:rPr lang="zh-TW" altLang="en-US" dirty="0">
                <a:solidFill>
                  <a:srgbClr val="0070C0"/>
                </a:solidFill>
              </a:rPr>
              <a:t>允許多對連接埠同時傳輸</a:t>
            </a:r>
            <a:r>
              <a:rPr lang="zh-TW" altLang="en-US" dirty="0"/>
              <a:t>，傳輸效能會比單純的集線器來得好。</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15</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229579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C45D8186-99EE-4364-AA57-C9F4FAA33639}" type="slidenum">
              <a:rPr lang="zh-TW" altLang="en-US" smtClean="0"/>
              <a:t>16</a:t>
            </a:fld>
            <a:endParaRPr lang="zh-TW" altLang="en-US"/>
          </a:p>
        </p:txBody>
      </p:sp>
      <p:pic>
        <p:nvPicPr>
          <p:cNvPr id="6" name="圖片 5"/>
          <p:cNvPicPr>
            <a:picLocks noChangeAspect="1"/>
          </p:cNvPicPr>
          <p:nvPr/>
        </p:nvPicPr>
        <p:blipFill>
          <a:blip r:embed="rId2">
            <a:clrChange>
              <a:clrFrom>
                <a:srgbClr val="FFFFFF"/>
              </a:clrFrom>
              <a:clrTo>
                <a:srgbClr val="FFFFFF">
                  <a:alpha val="0"/>
                </a:srgbClr>
              </a:clrTo>
            </a:clrChange>
          </a:blip>
          <a:stretch>
            <a:fillRect/>
          </a:stretch>
        </p:blipFill>
        <p:spPr>
          <a:xfrm>
            <a:off x="1278270" y="1683657"/>
            <a:ext cx="7887826" cy="4273914"/>
          </a:xfrm>
          <a:prstGeom prst="rect">
            <a:avLst/>
          </a:prstGeom>
        </p:spPr>
      </p:pic>
      <p:sp>
        <p:nvSpPr>
          <p:cNvPr id="8" name="標題 1"/>
          <p:cNvSpPr>
            <a:spLocks noGrp="1"/>
          </p:cNvSpPr>
          <p:nvPr>
            <p:ph type="title"/>
          </p:nvPr>
        </p:nvSpPr>
        <p:spPr/>
        <p:txBody>
          <a:bodyPr/>
          <a:lstStyle/>
          <a:p>
            <a:r>
              <a:rPr lang="zh-TW" altLang="en-US" dirty="0"/>
              <a:t>集線器與交換器</a:t>
            </a:r>
          </a:p>
        </p:txBody>
      </p:sp>
      <p:sp>
        <p:nvSpPr>
          <p:cNvPr id="14" name="矩形 13">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8" name="矩形 17">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151989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數據機</a:t>
            </a:r>
          </a:p>
        </p:txBody>
      </p:sp>
      <p:sp>
        <p:nvSpPr>
          <p:cNvPr id="3" name="內容版面配置區 2"/>
          <p:cNvSpPr>
            <a:spLocks noGrp="1"/>
          </p:cNvSpPr>
          <p:nvPr>
            <p:ph idx="1"/>
          </p:nvPr>
        </p:nvSpPr>
        <p:spPr>
          <a:xfrm>
            <a:off x="1315799" y="1440311"/>
            <a:ext cx="7234519" cy="5417689"/>
          </a:xfrm>
        </p:spPr>
        <p:txBody>
          <a:bodyPr>
            <a:normAutofit/>
          </a:bodyPr>
          <a:lstStyle/>
          <a:p>
            <a:r>
              <a:rPr lang="zh-TW" altLang="en-US" dirty="0">
                <a:solidFill>
                  <a:srgbClr val="0070C0"/>
                </a:solidFill>
              </a:rPr>
              <a:t>數據機</a:t>
            </a:r>
            <a:r>
              <a:rPr lang="en-US" altLang="zh-TW" dirty="0">
                <a:solidFill>
                  <a:srgbClr val="0070C0"/>
                </a:solidFill>
              </a:rPr>
              <a:t>(modem)</a:t>
            </a:r>
            <a:r>
              <a:rPr lang="zh-TW" altLang="en-US" dirty="0"/>
              <a:t>可</a:t>
            </a:r>
            <a:r>
              <a:rPr lang="zh-TW" altLang="en-US" dirty="0">
                <a:solidFill>
                  <a:srgbClr val="0070C0"/>
                </a:solidFill>
              </a:rPr>
              <a:t>轉換電腦數位信號與電話線路的類比信號</a:t>
            </a:r>
            <a:r>
              <a:rPr lang="zh-TW" altLang="en-US" dirty="0"/>
              <a:t>，是電腦透過電話線路來連接網際網路時的重要裝置。</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17</a:t>
            </a:fld>
            <a:endParaRPr lang="zh-TW" altLang="en-US"/>
          </a:p>
        </p:txBody>
      </p:sp>
      <p:pic>
        <p:nvPicPr>
          <p:cNvPr id="4" name="圖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3068" y="3703864"/>
            <a:ext cx="4667250" cy="2324100"/>
          </a:xfrm>
          <a:prstGeom prst="rect">
            <a:avLst/>
          </a:prstGeom>
        </p:spPr>
      </p:pic>
      <p:sp>
        <p:nvSpPr>
          <p:cNvPr id="11" name="矩形 10">
            <a:hlinkClick r:id="rId4"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7"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8"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49113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橋接器</a:t>
            </a:r>
            <a:r>
              <a:rPr lang="en-US" altLang="zh-TW" dirty="0"/>
              <a:t>(Bridge)</a:t>
            </a:r>
            <a:endParaRPr lang="zh-TW" altLang="en-US" dirty="0"/>
          </a:p>
        </p:txBody>
      </p:sp>
      <p:sp>
        <p:nvSpPr>
          <p:cNvPr id="3" name="內容版面配置區 2"/>
          <p:cNvSpPr>
            <a:spLocks noGrp="1"/>
          </p:cNvSpPr>
          <p:nvPr>
            <p:ph idx="1"/>
          </p:nvPr>
        </p:nvSpPr>
        <p:spPr>
          <a:xfrm>
            <a:off x="1373841" y="1480276"/>
            <a:ext cx="7234519" cy="5417689"/>
          </a:xfrm>
        </p:spPr>
        <p:txBody>
          <a:bodyPr>
            <a:normAutofit/>
          </a:bodyPr>
          <a:lstStyle/>
          <a:p>
            <a:pPr marL="457200" indent="-457200">
              <a:buFont typeface="Arial" panose="020B0604020202020204" pitchFamily="34" charset="0"/>
              <a:buChar char="•"/>
            </a:pPr>
            <a:r>
              <a:rPr lang="zh-TW" altLang="en-US" dirty="0">
                <a:solidFill>
                  <a:srgbClr val="0070C0"/>
                </a:solidFill>
              </a:rPr>
              <a:t>橋接器</a:t>
            </a:r>
            <a:r>
              <a:rPr lang="en-US" altLang="zh-TW" dirty="0">
                <a:solidFill>
                  <a:srgbClr val="0070C0"/>
                </a:solidFill>
              </a:rPr>
              <a:t>(bridge)</a:t>
            </a:r>
            <a:r>
              <a:rPr lang="zh-TW" altLang="en-US" dirty="0"/>
              <a:t>可用來</a:t>
            </a:r>
            <a:r>
              <a:rPr lang="zh-TW" altLang="en-US" dirty="0">
                <a:solidFill>
                  <a:srgbClr val="0070C0"/>
                </a:solidFill>
              </a:rPr>
              <a:t>連接二個相同類型的網路區段</a:t>
            </a:r>
            <a:r>
              <a:rPr lang="zh-TW" altLang="en-US" dirty="0"/>
              <a:t>，通常用來將大型網路切割為幾個較小的網路區段。</a:t>
            </a:r>
            <a:endParaRPr lang="en-US" altLang="zh-TW" dirty="0"/>
          </a:p>
          <a:p>
            <a:pPr marL="457200" indent="-457200">
              <a:buFont typeface="Arial" panose="020B0604020202020204" pitchFamily="34" charset="0"/>
              <a:buChar char="•"/>
            </a:pPr>
            <a:r>
              <a:rPr lang="zh-TW" altLang="en-US" dirty="0"/>
              <a:t>當資料傳送時，橋接器會根據</a:t>
            </a:r>
            <a:r>
              <a:rPr lang="en-US" altLang="zh-TW" dirty="0">
                <a:solidFill>
                  <a:srgbClr val="0070C0"/>
                </a:solidFill>
              </a:rPr>
              <a:t>MAC</a:t>
            </a:r>
            <a:r>
              <a:rPr lang="zh-TW" altLang="en-US" dirty="0">
                <a:solidFill>
                  <a:srgbClr val="0070C0"/>
                </a:solidFill>
              </a:rPr>
              <a:t>位址</a:t>
            </a:r>
            <a:r>
              <a:rPr lang="zh-TW" altLang="en-US" dirty="0"/>
              <a:t>判斷資料是否需要傳遞至另一網路區段，藉此可以</a:t>
            </a:r>
            <a:r>
              <a:rPr lang="zh-TW" altLang="en-US" dirty="0">
                <a:solidFill>
                  <a:srgbClr val="0070C0"/>
                </a:solidFill>
              </a:rPr>
              <a:t>減少不必要的網路流量，降低網路壅塞的機率</a:t>
            </a:r>
            <a:r>
              <a:rPr lang="zh-TW" altLang="en-US" dirty="0"/>
              <a:t>。</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18</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pic>
        <p:nvPicPr>
          <p:cNvPr id="5" name="圖片 4">
            <a:extLst>
              <a:ext uri="{FF2B5EF4-FFF2-40B4-BE49-F238E27FC236}">
                <a16:creationId xmlns:a16="http://schemas.microsoft.com/office/drawing/2014/main" xmlns="" id="{1D589AF5-1007-4949-B86B-354DDD7B19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1624" y="4853117"/>
            <a:ext cx="3899762" cy="1669586"/>
          </a:xfrm>
          <a:prstGeom prst="rect">
            <a:avLst/>
          </a:prstGeom>
        </p:spPr>
      </p:pic>
    </p:spTree>
    <p:extLst>
      <p:ext uri="{BB962C8B-B14F-4D97-AF65-F5344CB8AC3E}">
        <p14:creationId xmlns:p14="http://schemas.microsoft.com/office/powerpoint/2010/main" val="3015266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4-1 </a:t>
            </a:r>
            <a:r>
              <a:rPr lang="zh-TW" altLang="en-US" dirty="0"/>
              <a:t>電腦網路概念</a:t>
            </a:r>
          </a:p>
        </p:txBody>
      </p:sp>
      <p:sp>
        <p:nvSpPr>
          <p:cNvPr id="10" name="投影片編號版面配置區 9"/>
          <p:cNvSpPr>
            <a:spLocks noGrp="1"/>
          </p:cNvSpPr>
          <p:nvPr>
            <p:ph type="sldNum" sz="quarter" idx="12"/>
          </p:nvPr>
        </p:nvSpPr>
        <p:spPr/>
        <p:txBody>
          <a:bodyPr/>
          <a:lstStyle/>
          <a:p>
            <a:pPr algn="r"/>
            <a:fld id="{C45D8186-99EE-4364-AA57-C9F4FAA33639}" type="slidenum">
              <a:rPr lang="zh-TW" altLang="en-US" smtClean="0"/>
              <a:pPr algn="r"/>
              <a:t>1</a:t>
            </a:fld>
            <a:endParaRPr lang="zh-TW" altLang="en-US"/>
          </a:p>
        </p:txBody>
      </p:sp>
      <p:sp>
        <p:nvSpPr>
          <p:cNvPr id="14" name="矩形 13">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3" name="矩形 12">
            <a:hlinkClick r:id="rId7" action="ppaction://hlinksldjump" highlightClick="1"/>
          </p:cNvPr>
          <p:cNvSpPr/>
          <p:nvPr/>
        </p:nvSpPr>
        <p:spPr>
          <a:xfrm>
            <a:off x="1546413" y="1449790"/>
            <a:ext cx="3519810" cy="938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1. </a:t>
            </a:r>
            <a:r>
              <a:rPr lang="zh-TW" altLang="en-US" sz="2300" dirty="0">
                <a:latin typeface="Arial" panose="020B0604020202020204" pitchFamily="34" charset="0"/>
                <a:ea typeface="微軟正黑體" panose="020B0604030504040204" pitchFamily="34" charset="-120"/>
              </a:rPr>
              <a:t>電腦網路組成與規模</a:t>
            </a:r>
          </a:p>
        </p:txBody>
      </p:sp>
      <p:sp>
        <p:nvSpPr>
          <p:cNvPr id="15" name="矩形 14">
            <a:hlinkClick r:id="rId8" action="ppaction://hlinksldjump" highlightClick="1"/>
          </p:cNvPr>
          <p:cNvSpPr/>
          <p:nvPr/>
        </p:nvSpPr>
        <p:spPr>
          <a:xfrm>
            <a:off x="1546413" y="2522564"/>
            <a:ext cx="3519810" cy="938305"/>
          </a:xfrm>
          <a:prstGeom prst="rect">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3. </a:t>
            </a:r>
            <a:r>
              <a:rPr lang="zh-TW" altLang="en-US" sz="2300" dirty="0">
                <a:latin typeface="Arial" panose="020B0604020202020204" pitchFamily="34" charset="0"/>
                <a:ea typeface="微軟正黑體" panose="020B0604030504040204" pitchFamily="34" charset="-120"/>
              </a:rPr>
              <a:t>網路拓樸</a:t>
            </a:r>
          </a:p>
        </p:txBody>
      </p:sp>
      <p:sp>
        <p:nvSpPr>
          <p:cNvPr id="17" name="矩形 16">
            <a:hlinkClick r:id="rId9" action="ppaction://hlinksldjump" highlightClick="1"/>
          </p:cNvPr>
          <p:cNvSpPr/>
          <p:nvPr/>
        </p:nvSpPr>
        <p:spPr>
          <a:xfrm>
            <a:off x="1546413" y="3603064"/>
            <a:ext cx="3519810" cy="938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5. IP</a:t>
            </a:r>
            <a:r>
              <a:rPr lang="zh-TW" altLang="en-US" sz="2300" dirty="0">
                <a:latin typeface="Arial" panose="020B0604020202020204" pitchFamily="34" charset="0"/>
                <a:ea typeface="微軟正黑體" panose="020B0604030504040204" pitchFamily="34" charset="-120"/>
              </a:rPr>
              <a:t>位址與網域名稱</a:t>
            </a:r>
          </a:p>
        </p:txBody>
      </p:sp>
      <p:sp>
        <p:nvSpPr>
          <p:cNvPr id="25" name="矩形 24">
            <a:hlinkClick r:id="rId10" action="ppaction://hlinksldjump" highlightClick="1"/>
          </p:cNvPr>
          <p:cNvSpPr/>
          <p:nvPr/>
        </p:nvSpPr>
        <p:spPr>
          <a:xfrm>
            <a:off x="5352636" y="1449790"/>
            <a:ext cx="3519810" cy="938305"/>
          </a:xfrm>
          <a:prstGeom prst="rect">
            <a:avLst/>
          </a:prstGeom>
          <a:solidFill>
            <a:srgbClr val="FF5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2. </a:t>
            </a:r>
            <a:r>
              <a:rPr lang="zh-TW" altLang="en-US" sz="2300" dirty="0">
                <a:latin typeface="Arial" panose="020B0604020202020204" pitchFamily="34" charset="0"/>
                <a:ea typeface="微軟正黑體" panose="020B0604030504040204" pitchFamily="34" charset="-120"/>
              </a:rPr>
              <a:t>網路傳輸媒體與設備</a:t>
            </a:r>
          </a:p>
        </p:txBody>
      </p:sp>
      <p:sp>
        <p:nvSpPr>
          <p:cNvPr id="18" name="矩形 17">
            <a:hlinkClick r:id="rId11"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19" name="矩形 18">
            <a:hlinkClick r:id="rId12" action="ppaction://hlinksldjump" highlightClick="1"/>
          </p:cNvPr>
          <p:cNvSpPr/>
          <p:nvPr/>
        </p:nvSpPr>
        <p:spPr>
          <a:xfrm>
            <a:off x="5352636" y="2522564"/>
            <a:ext cx="3519810" cy="9383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4.</a:t>
            </a:r>
            <a:r>
              <a:rPr lang="zh-TW" altLang="en-US" sz="2300" dirty="0">
                <a:latin typeface="Arial" panose="020B0604020202020204" pitchFamily="34" charset="0"/>
                <a:ea typeface="微軟正黑體" panose="020B0604030504040204" pitchFamily="34" charset="-120"/>
              </a:rPr>
              <a:t>通訊協定</a:t>
            </a:r>
          </a:p>
        </p:txBody>
      </p:sp>
    </p:spTree>
    <p:extLst>
      <p:ext uri="{BB962C8B-B14F-4D97-AF65-F5344CB8AC3E}">
        <p14:creationId xmlns:p14="http://schemas.microsoft.com/office/powerpoint/2010/main" val="21897285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路由器</a:t>
            </a:r>
            <a:r>
              <a:rPr lang="en-US" altLang="zh-TW" dirty="0"/>
              <a:t>(Router)</a:t>
            </a:r>
            <a:endParaRPr lang="zh-TW" altLang="en-US" dirty="0"/>
          </a:p>
        </p:txBody>
      </p:sp>
      <p:sp>
        <p:nvSpPr>
          <p:cNvPr id="3" name="內容版面配置區 2"/>
          <p:cNvSpPr>
            <a:spLocks noGrp="1"/>
          </p:cNvSpPr>
          <p:nvPr>
            <p:ph idx="1"/>
          </p:nvPr>
        </p:nvSpPr>
        <p:spPr>
          <a:xfrm>
            <a:off x="1297641" y="1428065"/>
            <a:ext cx="7234519" cy="5642660"/>
          </a:xfrm>
        </p:spPr>
        <p:txBody>
          <a:bodyPr>
            <a:normAutofit/>
          </a:bodyPr>
          <a:lstStyle/>
          <a:p>
            <a:pPr marL="457200" indent="-457200">
              <a:buFont typeface="Arial" panose="020B0604020202020204" pitchFamily="34" charset="0"/>
              <a:buChar char="•"/>
            </a:pPr>
            <a:r>
              <a:rPr lang="zh-TW" altLang="en-US" dirty="0">
                <a:solidFill>
                  <a:srgbClr val="0070C0"/>
                </a:solidFill>
              </a:rPr>
              <a:t>路由器</a:t>
            </a:r>
            <a:r>
              <a:rPr lang="en-US" altLang="zh-TW" dirty="0">
                <a:solidFill>
                  <a:srgbClr val="0070C0"/>
                </a:solidFill>
              </a:rPr>
              <a:t>(router)</a:t>
            </a:r>
            <a:r>
              <a:rPr lang="zh-TW" altLang="en-US" dirty="0"/>
              <a:t>具有路徑選擇的功能，是</a:t>
            </a:r>
            <a:r>
              <a:rPr lang="zh-TW" altLang="en-US" dirty="0">
                <a:solidFill>
                  <a:srgbClr val="0070C0"/>
                </a:solidFill>
              </a:rPr>
              <a:t>區域網路與廣域網路連接時的重要設備</a:t>
            </a:r>
            <a:r>
              <a:rPr lang="zh-TW" altLang="en-US" dirty="0"/>
              <a:t>。</a:t>
            </a:r>
            <a:endParaRPr lang="en-US" altLang="zh-TW" dirty="0"/>
          </a:p>
          <a:p>
            <a:pPr marL="457200" indent="-457200">
              <a:buFont typeface="Arial" panose="020B0604020202020204" pitchFamily="34" charset="0"/>
              <a:buChar char="•"/>
            </a:pPr>
            <a:r>
              <a:rPr lang="zh-TW" altLang="en-US" dirty="0"/>
              <a:t>路由器</a:t>
            </a:r>
            <a:r>
              <a:rPr lang="en-US" altLang="zh-TW" dirty="0"/>
              <a:t>R2</a:t>
            </a:r>
            <a:r>
              <a:rPr lang="zh-TW" altLang="en-US" dirty="0"/>
              <a:t>收到來自電腦</a:t>
            </a:r>
            <a:r>
              <a:rPr lang="en-US" altLang="zh-TW" dirty="0"/>
              <a:t>A1</a:t>
            </a:r>
            <a:r>
              <a:rPr lang="zh-TW" altLang="en-US" dirty="0"/>
              <a:t>的資料封包，而根據封包上的</a:t>
            </a:r>
            <a:r>
              <a:rPr lang="en-US" altLang="zh-TW" dirty="0"/>
              <a:t>IP(Internet Protocol)</a:t>
            </a:r>
            <a:r>
              <a:rPr lang="zh-TW" altLang="en-US" dirty="0"/>
              <a:t>位址可得知目的地位於網路</a:t>
            </a:r>
            <a:r>
              <a:rPr lang="en-US" altLang="zh-TW" dirty="0"/>
              <a:t>C</a:t>
            </a:r>
            <a:r>
              <a:rPr lang="zh-TW" altLang="en-US" dirty="0"/>
              <a:t>，因此與</a:t>
            </a:r>
            <a:r>
              <a:rPr lang="zh-TW" altLang="en-US" dirty="0">
                <a:solidFill>
                  <a:srgbClr val="0070C0"/>
                </a:solidFill>
              </a:rPr>
              <a:t>路由表</a:t>
            </a:r>
            <a:r>
              <a:rPr lang="en-US" altLang="zh-TW" dirty="0">
                <a:solidFill>
                  <a:srgbClr val="0070C0"/>
                </a:solidFill>
              </a:rPr>
              <a:t>(routing table)</a:t>
            </a:r>
            <a:r>
              <a:rPr lang="zh-TW" altLang="en-US" dirty="0"/>
              <a:t>進行比對後選擇將之送往下一節點</a:t>
            </a:r>
            <a:r>
              <a:rPr lang="en-US" altLang="zh-TW" dirty="0"/>
              <a:t>R3</a:t>
            </a:r>
            <a:r>
              <a:rPr lang="zh-TW" altLang="en-US" dirty="0"/>
              <a:t>，</a:t>
            </a:r>
            <a:r>
              <a:rPr lang="en-US" altLang="zh-TW" dirty="0"/>
              <a:t>R3</a:t>
            </a:r>
            <a:r>
              <a:rPr lang="zh-TW" altLang="en-US" dirty="0"/>
              <a:t>在收到封包後也會再根據自己的路由表將封包傳送至下一節點，依此方式直至封包順利送達目的地</a:t>
            </a:r>
            <a:r>
              <a:rPr lang="en-US" altLang="zh-TW" dirty="0"/>
              <a:t>C2</a:t>
            </a:r>
            <a:r>
              <a:rPr lang="zh-TW" altLang="en-US" dirty="0"/>
              <a:t>。</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19</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849960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路由器</a:t>
            </a:r>
            <a:r>
              <a:rPr lang="en-US" altLang="zh-TW" dirty="0"/>
              <a:t>(Router)</a:t>
            </a:r>
            <a:endParaRPr lang="zh-TW" altLang="en-US"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20</a:t>
            </a:fld>
            <a:endParaRPr lang="zh-TW" altLang="en-US"/>
          </a:p>
        </p:txBody>
      </p:sp>
      <p:pic>
        <p:nvPicPr>
          <p:cNvPr id="5" name="圖片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60000" y="1088671"/>
            <a:ext cx="7824481" cy="5271098"/>
          </a:xfrm>
          <a:prstGeom prst="rect">
            <a:avLst/>
          </a:prstGeom>
        </p:spPr>
      </p:pic>
      <p:sp>
        <p:nvSpPr>
          <p:cNvPr id="11" name="矩形 10">
            <a:hlinkClick r:id="rId4"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7"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8"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755685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中繼器</a:t>
            </a:r>
            <a:r>
              <a:rPr lang="en-US" altLang="zh-TW" dirty="0"/>
              <a:t>(Repeater)</a:t>
            </a:r>
            <a:endParaRPr lang="zh-TW" altLang="en-US" dirty="0"/>
          </a:p>
        </p:txBody>
      </p:sp>
      <p:sp>
        <p:nvSpPr>
          <p:cNvPr id="3" name="內容版面配置區 2"/>
          <p:cNvSpPr>
            <a:spLocks noGrp="1"/>
          </p:cNvSpPr>
          <p:nvPr>
            <p:ph idx="1"/>
          </p:nvPr>
        </p:nvSpPr>
        <p:spPr>
          <a:xfrm>
            <a:off x="1297641" y="1582331"/>
            <a:ext cx="7234519" cy="5642660"/>
          </a:xfrm>
        </p:spPr>
        <p:txBody>
          <a:bodyPr>
            <a:normAutofit/>
          </a:bodyPr>
          <a:lstStyle/>
          <a:p>
            <a:r>
              <a:rPr lang="zh-TW" altLang="en-US" dirty="0"/>
              <a:t>由於訊號在網路上傳遞時會逐漸衰減失真，因此當線路太長時，就必須透過</a:t>
            </a:r>
            <a:r>
              <a:rPr lang="zh-TW" altLang="en-US" dirty="0">
                <a:solidFill>
                  <a:srgbClr val="0070C0"/>
                </a:solidFill>
              </a:rPr>
              <a:t>中繼器</a:t>
            </a:r>
            <a:r>
              <a:rPr lang="en-US" altLang="zh-TW" dirty="0">
                <a:solidFill>
                  <a:srgbClr val="0070C0"/>
                </a:solidFill>
              </a:rPr>
              <a:t>(repeater)</a:t>
            </a:r>
            <a:r>
              <a:rPr lang="zh-TW" altLang="en-US" dirty="0">
                <a:solidFill>
                  <a:srgbClr val="0070C0"/>
                </a:solidFill>
              </a:rPr>
              <a:t>將訊號重新放大增強為原來的強度</a:t>
            </a:r>
            <a:r>
              <a:rPr lang="zh-TW" altLang="en-US" dirty="0"/>
              <a:t>，藉此</a:t>
            </a:r>
            <a:r>
              <a:rPr lang="zh-TW" altLang="en-US" dirty="0">
                <a:solidFill>
                  <a:srgbClr val="0070C0"/>
                </a:solidFill>
              </a:rPr>
              <a:t>加強傳遞的距離與效果</a:t>
            </a:r>
            <a:r>
              <a:rPr lang="zh-TW" altLang="en-US" dirty="0"/>
              <a:t>。</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21</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pic>
        <p:nvPicPr>
          <p:cNvPr id="5" name="圖片 4">
            <a:extLst>
              <a:ext uri="{FF2B5EF4-FFF2-40B4-BE49-F238E27FC236}">
                <a16:creationId xmlns:a16="http://schemas.microsoft.com/office/drawing/2014/main" xmlns="" id="{388E6372-D4A0-430F-99F0-2671F8A130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2208" y="3226064"/>
            <a:ext cx="4089952" cy="3301707"/>
          </a:xfrm>
          <a:prstGeom prst="rect">
            <a:avLst/>
          </a:prstGeom>
        </p:spPr>
      </p:pic>
    </p:spTree>
    <p:extLst>
      <p:ext uri="{BB962C8B-B14F-4D97-AF65-F5344CB8AC3E}">
        <p14:creationId xmlns:p14="http://schemas.microsoft.com/office/powerpoint/2010/main" val="2461340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閘道器</a:t>
            </a:r>
            <a:r>
              <a:rPr lang="en-US" altLang="zh-TW" dirty="0"/>
              <a:t>(Gateway)</a:t>
            </a:r>
            <a:endParaRPr lang="zh-TW" altLang="en-US" dirty="0"/>
          </a:p>
        </p:txBody>
      </p:sp>
      <p:sp>
        <p:nvSpPr>
          <p:cNvPr id="3" name="內容版面配置區 2"/>
          <p:cNvSpPr>
            <a:spLocks noGrp="1"/>
          </p:cNvSpPr>
          <p:nvPr>
            <p:ph idx="1"/>
          </p:nvPr>
        </p:nvSpPr>
        <p:spPr>
          <a:xfrm>
            <a:off x="1361141" y="1428065"/>
            <a:ext cx="7234519" cy="5642660"/>
          </a:xfrm>
        </p:spPr>
        <p:txBody>
          <a:bodyPr>
            <a:normAutofit/>
          </a:bodyPr>
          <a:lstStyle/>
          <a:p>
            <a:r>
              <a:rPr lang="zh-TW" altLang="en-US" dirty="0">
                <a:solidFill>
                  <a:srgbClr val="0070C0"/>
                </a:solidFill>
              </a:rPr>
              <a:t>閘道器</a:t>
            </a:r>
            <a:r>
              <a:rPr lang="en-US" altLang="zh-TW" dirty="0">
                <a:solidFill>
                  <a:srgbClr val="0070C0"/>
                </a:solidFill>
              </a:rPr>
              <a:t>(gateway)</a:t>
            </a:r>
            <a:r>
              <a:rPr lang="zh-TW" altLang="en-US" dirty="0"/>
              <a:t>是擔任網路間連線通道的設備，主要功用是</a:t>
            </a:r>
            <a:r>
              <a:rPr lang="zh-TW" altLang="en-US" dirty="0">
                <a:solidFill>
                  <a:srgbClr val="0070C0"/>
                </a:solidFill>
              </a:rPr>
              <a:t>處理異質網路間的協定與資料格式轉換</a:t>
            </a:r>
            <a:r>
              <a:rPr lang="zh-TW" altLang="en-US" dirty="0"/>
              <a:t>，讓來源網路所送出的資料封包能被目的地網路理解與處理，因此可用來</a:t>
            </a:r>
            <a:r>
              <a:rPr lang="zh-TW" altLang="en-US" dirty="0">
                <a:solidFill>
                  <a:srgbClr val="0070C0"/>
                </a:solidFill>
              </a:rPr>
              <a:t>連接特性完全不相同的網路</a:t>
            </a:r>
            <a:r>
              <a:rPr lang="zh-TW" altLang="en-US" dirty="0"/>
              <a:t>。</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22</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pic>
        <p:nvPicPr>
          <p:cNvPr id="5" name="圖片 4">
            <a:extLst>
              <a:ext uri="{FF2B5EF4-FFF2-40B4-BE49-F238E27FC236}">
                <a16:creationId xmlns:a16="http://schemas.microsoft.com/office/drawing/2014/main" xmlns="" id="{FE2FDDC8-F894-43A0-8392-5012256076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1044" y="3483974"/>
            <a:ext cx="3469274" cy="3043797"/>
          </a:xfrm>
          <a:prstGeom prst="rect">
            <a:avLst/>
          </a:prstGeom>
        </p:spPr>
      </p:pic>
    </p:spTree>
    <p:extLst>
      <p:ext uri="{BB962C8B-B14F-4D97-AF65-F5344CB8AC3E}">
        <p14:creationId xmlns:p14="http://schemas.microsoft.com/office/powerpoint/2010/main" val="1321135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23</a:t>
            </a:fld>
            <a:endParaRPr lang="zh-TW" altLang="en-US"/>
          </a:p>
        </p:txBody>
      </p:sp>
      <p:sp>
        <p:nvSpPr>
          <p:cNvPr id="31" name="文字版面配置區 30"/>
          <p:cNvSpPr>
            <a:spLocks noGrp="1"/>
          </p:cNvSpPr>
          <p:nvPr>
            <p:ph type="body" sz="quarter" idx="13"/>
          </p:nvPr>
        </p:nvSpPr>
        <p:spPr>
          <a:xfrm>
            <a:off x="3362512" y="959224"/>
            <a:ext cx="5297488" cy="3007714"/>
          </a:xfrm>
        </p:spPr>
        <p:txBody>
          <a:bodyPr>
            <a:noAutofit/>
          </a:bodyPr>
          <a:lstStyle/>
          <a:p>
            <a:r>
              <a:rPr lang="zh-TW" altLang="en-US" dirty="0"/>
              <a:t>下列關於網路線材的比較敘述中，何者正確？</a:t>
            </a:r>
            <a:r>
              <a:rPr lang="en-US" altLang="zh-TW" dirty="0"/>
              <a:t>(A)</a:t>
            </a:r>
            <a:r>
              <a:rPr lang="zh-TW" altLang="en-US" dirty="0"/>
              <a:t>同軸電纜抗雜訊能力較佳，外觀則有如家庭用電話線</a:t>
            </a:r>
            <a:r>
              <a:rPr lang="en-US" altLang="zh-TW" dirty="0"/>
              <a:t>(B)</a:t>
            </a:r>
            <a:r>
              <a:rPr lang="zh-TW" altLang="en-US" dirty="0"/>
              <a:t>雙絞線價格便宜，可傳輸距離最長</a:t>
            </a:r>
            <a:r>
              <a:rPr lang="en-US" altLang="zh-TW" dirty="0"/>
              <a:t>(C)</a:t>
            </a:r>
            <a:r>
              <a:rPr lang="zh-TW" altLang="en-US" dirty="0"/>
              <a:t>一般而言，光纖的建置成本最高</a:t>
            </a:r>
            <a:r>
              <a:rPr lang="en-US" altLang="zh-TW" dirty="0"/>
              <a:t>(D)</a:t>
            </a:r>
            <a:r>
              <a:rPr lang="zh-TW" altLang="en-US" dirty="0"/>
              <a:t>光纖使用光波無線傳輸，不受障礙物限制。</a:t>
            </a:r>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12562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a:t>
              </a:r>
              <a:r>
                <a:rPr lang="en-US" altLang="zh-TW" sz="2000" dirty="0">
                  <a:solidFill>
                    <a:prstClr val="white"/>
                  </a:solidFill>
                  <a:latin typeface="Arial" panose="020B0604020202020204" pitchFamily="34" charset="0"/>
                  <a:ea typeface="微軟正黑體" panose="020B0604030504040204" pitchFamily="34" charset="-120"/>
                </a:rPr>
                <a:t>A</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12562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a:t>
              </a:r>
              <a:r>
                <a:rPr lang="en-US" altLang="zh-TW" sz="2000" dirty="0">
                  <a:solidFill>
                    <a:prstClr val="white"/>
                  </a:solidFill>
                  <a:latin typeface="Arial" panose="020B0604020202020204" pitchFamily="34" charset="0"/>
                  <a:ea typeface="微軟正黑體" panose="020B0604030504040204" pitchFamily="34" charset="-120"/>
                </a:rPr>
                <a:t>B</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140056"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a:t>
              </a:r>
              <a:r>
                <a:rPr lang="en-US" altLang="zh-TW" sz="2000" dirty="0">
                  <a:solidFill>
                    <a:prstClr val="white"/>
                  </a:solidFill>
                  <a:latin typeface="Arial" panose="020B0604020202020204" pitchFamily="34" charset="0"/>
                  <a:ea typeface="微軟正黑體" panose="020B0604030504040204" pitchFamily="34" charset="-120"/>
                </a:rPr>
                <a:t>C</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140056"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a:t>
              </a:r>
              <a:r>
                <a:rPr lang="en-US" altLang="zh-TW" sz="2000" dirty="0">
                  <a:solidFill>
                    <a:prstClr val="white"/>
                  </a:solidFill>
                  <a:latin typeface="Arial" panose="020B0604020202020204" pitchFamily="34" charset="0"/>
                  <a:ea typeface="微軟正黑體" panose="020B0604030504040204" pitchFamily="34" charset="-120"/>
                </a:rPr>
                <a:t>D</a:t>
              </a:r>
              <a:endParaRPr lang="zh-TW" altLang="en-US" sz="2000" dirty="0"/>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15103896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24</a:t>
            </a:fld>
            <a:endParaRPr lang="zh-TW" altLang="en-US"/>
          </a:p>
        </p:txBody>
      </p:sp>
      <p:sp>
        <p:nvSpPr>
          <p:cNvPr id="31" name="文字版面配置區 30"/>
          <p:cNvSpPr>
            <a:spLocks noGrp="1"/>
          </p:cNvSpPr>
          <p:nvPr>
            <p:ph type="body" sz="quarter" idx="13"/>
          </p:nvPr>
        </p:nvSpPr>
        <p:spPr/>
        <p:txBody>
          <a:bodyPr>
            <a:normAutofit fontScale="85000" lnSpcReduction="10000"/>
          </a:bodyPr>
          <a:lstStyle/>
          <a:p>
            <a:r>
              <a:rPr lang="zh-TW" altLang="en-US" sz="2800" dirty="0"/>
              <a:t>阿忠是公司的網管人員，為了讓公司不同部門的區網可以彼此連接通訊，但又不希望流量大的部門干擾到其他部門造成網路壅塞，則他可利用下列那一設備進行連接與區隔的目的？</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橋接器</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數據機</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集線器</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閘道器</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7053572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500" fill="hold"/>
                                        <p:tgtEl>
                                          <p:spTgt spid="62"/>
                                        </p:tgtEl>
                                        <p:attrNameLst>
                                          <p:attrName>ppt_w</p:attrName>
                                        </p:attrNameLst>
                                      </p:cBhvr>
                                      <p:tavLst>
                                        <p:tav tm="0">
                                          <p:val>
                                            <p:fltVal val="0"/>
                                          </p:val>
                                        </p:tav>
                                        <p:tav tm="100000">
                                          <p:val>
                                            <p:strVal val="#ppt_w"/>
                                          </p:val>
                                        </p:tav>
                                      </p:tavLst>
                                    </p:anim>
                                    <p:anim calcmode="lin" valueType="num">
                                      <p:cBhvr>
                                        <p:cTn id="59" dur="500" fill="hold"/>
                                        <p:tgtEl>
                                          <p:spTgt spid="62"/>
                                        </p:tgtEl>
                                        <p:attrNameLst>
                                          <p:attrName>ppt_h</p:attrName>
                                        </p:attrNameLst>
                                      </p:cBhvr>
                                      <p:tavLst>
                                        <p:tav tm="0">
                                          <p:val>
                                            <p:fltVal val="0"/>
                                          </p:val>
                                        </p:tav>
                                        <p:tav tm="100000">
                                          <p:val>
                                            <p:strVal val="#ppt_h"/>
                                          </p:val>
                                        </p:tav>
                                      </p:tavLst>
                                    </p:anim>
                                    <p:animEffect transition="in" filter="fade">
                                      <p:cBhvr>
                                        <p:cTn id="60" dur="500"/>
                                        <p:tgtEl>
                                          <p:spTgt spid="62"/>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2"/>
                                        </p:tgtEl>
                                      </p:cBhvr>
                                    </p:animEffect>
                                    <p:set>
                                      <p:cBhvr>
                                        <p:cTn id="66" dur="1" fill="hold">
                                          <p:stCondLst>
                                            <p:cond delay="499"/>
                                          </p:stCondLst>
                                        </p:cTn>
                                        <p:tgtEl>
                                          <p:spTgt spid="62"/>
                                        </p:tgtEl>
                                        <p:attrNameLst>
                                          <p:attrName>style.visibility</p:attrName>
                                        </p:attrNameLst>
                                      </p:cBhvr>
                                      <p:to>
                                        <p:strVal val="hidden"/>
                                      </p:to>
                                    </p:set>
                                  </p:childTnLst>
                                </p:cTn>
                              </p:par>
                              <p:par>
                                <p:cTn id="67" presetID="10" presetClass="exit" presetSubtype="0" fill="hold" grpId="1"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網路拓樸</a:t>
            </a:r>
            <a:r>
              <a:rPr lang="en-US" altLang="zh-TW" dirty="0"/>
              <a:t>(Topology)</a:t>
            </a:r>
            <a:endParaRPr lang="zh-TW" altLang="en-US" dirty="0"/>
          </a:p>
        </p:txBody>
      </p:sp>
      <p:sp>
        <p:nvSpPr>
          <p:cNvPr id="3" name="內容版面配置區 2"/>
          <p:cNvSpPr>
            <a:spLocks noGrp="1"/>
          </p:cNvSpPr>
          <p:nvPr>
            <p:ph idx="1"/>
          </p:nvPr>
        </p:nvSpPr>
        <p:spPr>
          <a:xfrm>
            <a:off x="1221441" y="1428065"/>
            <a:ext cx="7234519" cy="5642660"/>
          </a:xfrm>
        </p:spPr>
        <p:txBody>
          <a:bodyPr>
            <a:normAutofit/>
          </a:bodyPr>
          <a:lstStyle/>
          <a:p>
            <a:r>
              <a:rPr lang="zh-TW" altLang="en-US" dirty="0">
                <a:solidFill>
                  <a:srgbClr val="0070C0"/>
                </a:solidFill>
              </a:rPr>
              <a:t>網路拓樸</a:t>
            </a:r>
            <a:r>
              <a:rPr lang="en-US" altLang="zh-TW" dirty="0">
                <a:solidFill>
                  <a:srgbClr val="0070C0"/>
                </a:solidFill>
              </a:rPr>
              <a:t>(topology)</a:t>
            </a:r>
            <a:r>
              <a:rPr lang="zh-TW" altLang="en-US" dirty="0"/>
              <a:t>指的是網路上各裝置實際連接的方式。</a:t>
            </a:r>
            <a:endParaRPr lang="en-US" altLang="zh-TW" dirty="0"/>
          </a:p>
          <a:p>
            <a:pPr marL="457200" indent="-457200">
              <a:buFont typeface="Arial" panose="020B0604020202020204" pitchFamily="34" charset="0"/>
              <a:buChar char="•"/>
            </a:pPr>
            <a:r>
              <a:rPr lang="zh-TW" altLang="en-US" dirty="0">
                <a:solidFill>
                  <a:srgbClr val="0070C0"/>
                </a:solidFill>
              </a:rPr>
              <a:t>星狀</a:t>
            </a:r>
            <a:r>
              <a:rPr lang="en-US" altLang="zh-TW" dirty="0">
                <a:solidFill>
                  <a:srgbClr val="0070C0"/>
                </a:solidFill>
              </a:rPr>
              <a:t>(star)</a:t>
            </a:r>
            <a:r>
              <a:rPr lang="zh-TW" altLang="en-US" dirty="0">
                <a:solidFill>
                  <a:srgbClr val="0070C0"/>
                </a:solidFill>
              </a:rPr>
              <a:t>拓樸</a:t>
            </a:r>
            <a:r>
              <a:rPr lang="zh-TW" altLang="en-US" dirty="0"/>
              <a:t>中的</a:t>
            </a:r>
            <a:r>
              <a:rPr lang="zh-TW" altLang="en-US" dirty="0">
                <a:solidFill>
                  <a:srgbClr val="0070C0"/>
                </a:solidFill>
              </a:rPr>
              <a:t>每一節點會直接連接至中央裝置</a:t>
            </a:r>
            <a:r>
              <a:rPr lang="en-US" altLang="zh-TW" dirty="0">
                <a:solidFill>
                  <a:srgbClr val="0070C0"/>
                </a:solidFill>
              </a:rPr>
              <a:t>(</a:t>
            </a:r>
            <a:r>
              <a:rPr lang="zh-TW" altLang="en-US" dirty="0">
                <a:solidFill>
                  <a:srgbClr val="0070C0"/>
                </a:solidFill>
              </a:rPr>
              <a:t>通常是集線器，</a:t>
            </a:r>
            <a:r>
              <a:rPr lang="en-US" altLang="zh-TW" dirty="0">
                <a:solidFill>
                  <a:srgbClr val="0070C0"/>
                </a:solidFill>
              </a:rPr>
              <a:t>hub)</a:t>
            </a:r>
            <a:r>
              <a:rPr lang="zh-TW" altLang="en-US" dirty="0"/>
              <a:t>，資料也必須透過中央裝置統一管理傳遞。</a:t>
            </a:r>
            <a:endParaRPr lang="en-US" altLang="zh-TW" dirty="0"/>
          </a:p>
          <a:p>
            <a:pPr marL="457200" indent="-457200">
              <a:buFont typeface="Arial" panose="020B0604020202020204" pitchFamily="34" charset="0"/>
              <a:buChar char="•"/>
            </a:pPr>
            <a:r>
              <a:rPr lang="zh-TW" altLang="en-US" dirty="0"/>
              <a:t>優點是可隨時擴充或移除電腦，且</a:t>
            </a:r>
            <a:r>
              <a:rPr lang="zh-TW" altLang="en-US" dirty="0">
                <a:solidFill>
                  <a:srgbClr val="0070C0"/>
                </a:solidFill>
              </a:rPr>
              <a:t>單一電腦故障並不會影響整個網路</a:t>
            </a:r>
            <a:r>
              <a:rPr lang="zh-TW" altLang="en-US" dirty="0"/>
              <a:t>，但一旦</a:t>
            </a:r>
            <a:r>
              <a:rPr lang="zh-TW" altLang="en-US" dirty="0">
                <a:solidFill>
                  <a:srgbClr val="0070C0"/>
                </a:solidFill>
              </a:rPr>
              <a:t>中央裝置故障，則整個網路便無法運作</a:t>
            </a:r>
            <a:r>
              <a:rPr lang="zh-TW" altLang="en-US" dirty="0"/>
              <a:t>。</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25</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263195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星狀</a:t>
            </a:r>
            <a:r>
              <a:rPr lang="en-US" altLang="zh-TW" dirty="0"/>
              <a:t>(star)</a:t>
            </a:r>
            <a:r>
              <a:rPr lang="zh-TW" altLang="en-US" dirty="0"/>
              <a:t>拓樸</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26</a:t>
            </a:fld>
            <a:endParaRPr lang="zh-TW" altLang="en-US"/>
          </a:p>
        </p:txBody>
      </p:sp>
      <p:pic>
        <p:nvPicPr>
          <p:cNvPr id="5" name="圖片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729524" y="1153694"/>
            <a:ext cx="7051620" cy="5374077"/>
          </a:xfrm>
          <a:prstGeom prst="rect">
            <a:avLst/>
          </a:prstGeom>
        </p:spPr>
      </p:pic>
      <p:sp>
        <p:nvSpPr>
          <p:cNvPr id="11" name="矩形 10">
            <a:hlinkClick r:id="rId4"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7"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8"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80874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環狀</a:t>
            </a:r>
            <a:r>
              <a:rPr lang="en-US" altLang="zh-TW" dirty="0"/>
              <a:t>(ring)</a:t>
            </a:r>
            <a:r>
              <a:rPr lang="zh-TW" altLang="en-US" dirty="0"/>
              <a:t>拓樸</a:t>
            </a:r>
          </a:p>
        </p:txBody>
      </p:sp>
      <p:sp>
        <p:nvSpPr>
          <p:cNvPr id="3" name="內容版面配置區 2"/>
          <p:cNvSpPr>
            <a:spLocks noGrp="1"/>
          </p:cNvSpPr>
          <p:nvPr>
            <p:ph idx="1"/>
          </p:nvPr>
        </p:nvSpPr>
        <p:spPr>
          <a:xfrm>
            <a:off x="1284941" y="1539809"/>
            <a:ext cx="7234519" cy="5642660"/>
          </a:xfrm>
        </p:spPr>
        <p:txBody>
          <a:bodyPr>
            <a:normAutofit/>
          </a:bodyPr>
          <a:lstStyle/>
          <a:p>
            <a:pPr marL="457200" indent="-457200">
              <a:buFont typeface="Arial" panose="020B0604020202020204" pitchFamily="34" charset="0"/>
              <a:buChar char="•"/>
            </a:pPr>
            <a:r>
              <a:rPr lang="zh-TW" altLang="en-US" dirty="0">
                <a:solidFill>
                  <a:srgbClr val="0070C0"/>
                </a:solidFill>
              </a:rPr>
              <a:t>環狀</a:t>
            </a:r>
            <a:r>
              <a:rPr lang="en-US" altLang="zh-TW" dirty="0">
                <a:solidFill>
                  <a:srgbClr val="0070C0"/>
                </a:solidFill>
              </a:rPr>
              <a:t>(ring)</a:t>
            </a:r>
            <a:r>
              <a:rPr lang="zh-TW" altLang="en-US" dirty="0">
                <a:solidFill>
                  <a:srgbClr val="0070C0"/>
                </a:solidFill>
              </a:rPr>
              <a:t>拓樸</a:t>
            </a:r>
            <a:r>
              <a:rPr lang="zh-TW" altLang="en-US" dirty="0"/>
              <a:t>上的</a:t>
            </a:r>
            <a:r>
              <a:rPr lang="zh-TW" altLang="en-US" dirty="0">
                <a:solidFill>
                  <a:srgbClr val="0070C0"/>
                </a:solidFill>
              </a:rPr>
              <a:t>所有節點會連接形成一個封閉迴路</a:t>
            </a:r>
            <a:r>
              <a:rPr lang="zh-TW" altLang="en-US" dirty="0"/>
              <a:t>。各節點在傳遞資料前必須先取得</a:t>
            </a:r>
            <a:r>
              <a:rPr lang="zh-TW" altLang="en-US" dirty="0">
                <a:solidFill>
                  <a:srgbClr val="0070C0"/>
                </a:solidFill>
              </a:rPr>
              <a:t>發送記號</a:t>
            </a:r>
            <a:r>
              <a:rPr lang="en-US" altLang="zh-TW" dirty="0">
                <a:solidFill>
                  <a:srgbClr val="0070C0"/>
                </a:solidFill>
              </a:rPr>
              <a:t>(token)</a:t>
            </a:r>
            <a:r>
              <a:rPr lang="zh-TW" altLang="en-US" dirty="0"/>
              <a:t>，並依環形順序逐一傳遞直到到達目的設備為止。</a:t>
            </a:r>
            <a:endParaRPr lang="en-US" altLang="zh-TW" dirty="0"/>
          </a:p>
          <a:p>
            <a:pPr marL="457200" indent="-457200">
              <a:buFont typeface="Arial" panose="020B0604020202020204" pitchFamily="34" charset="0"/>
              <a:buChar char="•"/>
            </a:pPr>
            <a:r>
              <a:rPr lang="zh-TW" altLang="en-US" dirty="0"/>
              <a:t>優點是透過有秩序的傳輸方式提升網路效能，但缺點是</a:t>
            </a:r>
            <a:r>
              <a:rPr lang="zh-TW" altLang="en-US" dirty="0">
                <a:solidFill>
                  <a:srgbClr val="0070C0"/>
                </a:solidFill>
              </a:rPr>
              <a:t>一旦環圈上的任一節點故障，整個網路便會失去作用</a:t>
            </a:r>
            <a:r>
              <a:rPr lang="zh-TW" altLang="en-US" dirty="0"/>
              <a:t>。</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27</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4048525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環狀</a:t>
            </a:r>
            <a:r>
              <a:rPr lang="en-US" altLang="zh-TW" dirty="0"/>
              <a:t>(ring)</a:t>
            </a:r>
            <a:r>
              <a:rPr lang="zh-TW" altLang="en-US" dirty="0"/>
              <a:t>拓樸</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28</a:t>
            </a:fld>
            <a:endParaRPr lang="zh-TW" altLang="en-US"/>
          </a:p>
        </p:txBody>
      </p:sp>
      <p:pic>
        <p:nvPicPr>
          <p:cNvPr id="5" name="圖片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18094" y="1371656"/>
            <a:ext cx="7616331" cy="4492115"/>
          </a:xfrm>
          <a:prstGeom prst="rect">
            <a:avLst/>
          </a:prstGeom>
        </p:spPr>
      </p:pic>
      <p:sp>
        <p:nvSpPr>
          <p:cNvPr id="11" name="矩形 10">
            <a:hlinkClick r:id="rId4"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7"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8"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69353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Arial" panose="020B0604020202020204" pitchFamily="34" charset="0"/>
              </a:rPr>
              <a:t>電腦網路組成與規模</a:t>
            </a:r>
            <a:endParaRPr lang="zh-TW" altLang="en-US" dirty="0"/>
          </a:p>
        </p:txBody>
      </p:sp>
      <p:sp>
        <p:nvSpPr>
          <p:cNvPr id="3" name="內容版面配置區 2"/>
          <p:cNvSpPr>
            <a:spLocks noGrp="1"/>
          </p:cNvSpPr>
          <p:nvPr>
            <p:ph idx="1"/>
          </p:nvPr>
        </p:nvSpPr>
        <p:spPr>
          <a:xfrm>
            <a:off x="1234141" y="1534143"/>
            <a:ext cx="7234519" cy="5131671"/>
          </a:xfrm>
        </p:spPr>
        <p:txBody>
          <a:bodyPr>
            <a:normAutofit/>
          </a:bodyPr>
          <a:lstStyle/>
          <a:p>
            <a:pPr marL="457200" indent="-457200">
              <a:lnSpc>
                <a:spcPts val="3800"/>
              </a:lnSpc>
              <a:spcBef>
                <a:spcPts val="1800"/>
              </a:spcBef>
              <a:buFont typeface="Arial" panose="020B0604020202020204" pitchFamily="34" charset="0"/>
              <a:buChar char="•"/>
            </a:pPr>
            <a:r>
              <a:rPr lang="zh-TW" altLang="en-US" sz="2600" b="1" dirty="0"/>
              <a:t>電腦網路中每一台電腦或設備都稱為</a:t>
            </a:r>
            <a:r>
              <a:rPr lang="zh-TW" altLang="en-US" sz="2600" b="1" dirty="0">
                <a:solidFill>
                  <a:srgbClr val="0070C0"/>
                </a:solidFill>
              </a:rPr>
              <a:t>節點</a:t>
            </a:r>
            <a:r>
              <a:rPr lang="en-US" altLang="zh-TW" sz="2600" b="1" dirty="0">
                <a:solidFill>
                  <a:srgbClr val="0070C0"/>
                </a:solidFill>
              </a:rPr>
              <a:t>(node)</a:t>
            </a:r>
            <a:r>
              <a:rPr lang="zh-TW" altLang="en-US" sz="2600" b="1" dirty="0"/>
              <a:t>，並藉由傳輸媒體彼此連接。</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t>為了讓網路應用更有效率並方便管理，通常會使用功能較強的電腦來提供特定服務，這些電腦便稱為</a:t>
            </a:r>
            <a:r>
              <a:rPr lang="zh-TW" altLang="en-US" sz="2600" b="1" dirty="0">
                <a:solidFill>
                  <a:srgbClr val="0070C0"/>
                </a:solidFill>
              </a:rPr>
              <a:t>伺服器</a:t>
            </a:r>
            <a:r>
              <a:rPr lang="en-US" altLang="zh-TW" sz="2600" b="1" dirty="0">
                <a:solidFill>
                  <a:srgbClr val="0070C0"/>
                </a:solidFill>
              </a:rPr>
              <a:t>(server)</a:t>
            </a:r>
            <a:r>
              <a:rPr lang="zh-TW" altLang="en-US" sz="2600" b="1" dirty="0"/>
              <a:t>，其他電腦</a:t>
            </a:r>
            <a:r>
              <a:rPr lang="en-US" altLang="zh-TW" sz="2600" b="1" dirty="0"/>
              <a:t>(</a:t>
            </a:r>
            <a:r>
              <a:rPr lang="zh-TW" altLang="en-US" sz="2600" b="1" dirty="0"/>
              <a:t>稱為</a:t>
            </a:r>
            <a:r>
              <a:rPr lang="zh-TW" altLang="en-US" sz="2600" b="1" dirty="0">
                <a:solidFill>
                  <a:srgbClr val="0070C0"/>
                </a:solidFill>
              </a:rPr>
              <a:t>工作站</a:t>
            </a:r>
            <a:r>
              <a:rPr lang="zh-TW" altLang="en-US" sz="2600" b="1" dirty="0"/>
              <a:t>，</a:t>
            </a:r>
            <a:r>
              <a:rPr lang="en-US" altLang="zh-TW" sz="2600" b="1" dirty="0">
                <a:solidFill>
                  <a:srgbClr val="0070C0"/>
                </a:solidFill>
              </a:rPr>
              <a:t>workstation</a:t>
            </a:r>
            <a:r>
              <a:rPr lang="en-US" altLang="zh-TW" sz="2600" b="1" dirty="0"/>
              <a:t>)</a:t>
            </a:r>
            <a:r>
              <a:rPr lang="zh-TW" altLang="en-US" sz="2600" b="1" dirty="0"/>
              <a:t>則透過登入伺服器的方式存取檔案或資源，如此在安全管理上也會更加方便。</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2</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832423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匯流排</a:t>
            </a:r>
            <a:r>
              <a:rPr lang="en-US" altLang="zh-TW" dirty="0"/>
              <a:t>(bus)</a:t>
            </a:r>
            <a:r>
              <a:rPr lang="zh-TW" altLang="en-US" dirty="0"/>
              <a:t>拓樸</a:t>
            </a:r>
          </a:p>
        </p:txBody>
      </p:sp>
      <p:sp>
        <p:nvSpPr>
          <p:cNvPr id="3" name="內容版面配置區 2"/>
          <p:cNvSpPr>
            <a:spLocks noGrp="1"/>
          </p:cNvSpPr>
          <p:nvPr>
            <p:ph idx="1"/>
          </p:nvPr>
        </p:nvSpPr>
        <p:spPr>
          <a:xfrm>
            <a:off x="1297641" y="1259165"/>
            <a:ext cx="7234519" cy="5642660"/>
          </a:xfrm>
        </p:spPr>
        <p:txBody>
          <a:bodyPr>
            <a:normAutofit/>
          </a:bodyPr>
          <a:lstStyle/>
          <a:p>
            <a:pPr marL="457200" indent="-457200">
              <a:buFont typeface="Arial" panose="020B0604020202020204" pitchFamily="34" charset="0"/>
              <a:buChar char="•"/>
            </a:pPr>
            <a:r>
              <a:rPr lang="zh-TW" altLang="en-US" dirty="0">
                <a:solidFill>
                  <a:srgbClr val="0070C0"/>
                </a:solidFill>
              </a:rPr>
              <a:t>匯流排</a:t>
            </a:r>
            <a:r>
              <a:rPr lang="en-US" altLang="zh-TW" dirty="0">
                <a:solidFill>
                  <a:srgbClr val="0070C0"/>
                </a:solidFill>
              </a:rPr>
              <a:t>(bus)</a:t>
            </a:r>
            <a:r>
              <a:rPr lang="zh-TW" altLang="en-US" dirty="0">
                <a:solidFill>
                  <a:srgbClr val="0070C0"/>
                </a:solidFill>
              </a:rPr>
              <a:t>拓樸</a:t>
            </a:r>
            <a:r>
              <a:rPr lang="zh-TW" altLang="en-US" dirty="0"/>
              <a:t>以</a:t>
            </a:r>
            <a:r>
              <a:rPr lang="zh-TW" altLang="en-US" dirty="0">
                <a:solidFill>
                  <a:srgbClr val="0070C0"/>
                </a:solidFill>
              </a:rPr>
              <a:t>一條線路來連接所有的節點</a:t>
            </a:r>
            <a:r>
              <a:rPr lang="zh-TW" altLang="en-US" dirty="0"/>
              <a:t>，在電腦與纜線間以</a:t>
            </a:r>
            <a:r>
              <a:rPr lang="en-US" altLang="zh-TW" dirty="0"/>
              <a:t>T</a:t>
            </a:r>
            <a:r>
              <a:rPr lang="zh-TW" altLang="en-US" dirty="0"/>
              <a:t>型接頭連接，線路二端結尾處則以終端電阻</a:t>
            </a:r>
            <a:r>
              <a:rPr lang="en-US" altLang="zh-TW" dirty="0"/>
              <a:t>(terminator)</a:t>
            </a:r>
            <a:r>
              <a:rPr lang="zh-TW" altLang="en-US" dirty="0"/>
              <a:t>來結束佈線。傳送資料時，電腦會以</a:t>
            </a:r>
            <a:r>
              <a:rPr lang="zh-TW" altLang="en-US" dirty="0">
                <a:solidFill>
                  <a:srgbClr val="0070C0"/>
                </a:solidFill>
              </a:rPr>
              <a:t>「廣播」方式</a:t>
            </a:r>
            <a:r>
              <a:rPr lang="zh-TW" altLang="en-US" dirty="0"/>
              <a:t>向線路二端送出至所有電腦，但只有目的地電腦會接收資料。</a:t>
            </a:r>
            <a:endParaRPr lang="en-US" altLang="zh-TW" dirty="0"/>
          </a:p>
          <a:p>
            <a:pPr marL="457200" indent="-457200">
              <a:buFont typeface="Arial" panose="020B0604020202020204" pitchFamily="34" charset="0"/>
              <a:buChar char="•"/>
            </a:pPr>
            <a:r>
              <a:rPr lang="zh-TW" altLang="en-US" dirty="0"/>
              <a:t>優點是</a:t>
            </a:r>
            <a:r>
              <a:rPr lang="zh-TW" altLang="en-US" dirty="0">
                <a:solidFill>
                  <a:srgbClr val="0070C0"/>
                </a:solidFill>
              </a:rPr>
              <a:t>新增或刪除某一節點不會影響到網路上的其他電腦</a:t>
            </a:r>
            <a:r>
              <a:rPr lang="zh-TW" altLang="en-US" dirty="0"/>
              <a:t>，但缺點是當某一電腦在傳輸資料時，其他電腦</a:t>
            </a:r>
            <a:r>
              <a:rPr lang="zh-TW" altLang="en-US" dirty="0">
                <a:solidFill>
                  <a:srgbClr val="0070C0"/>
                </a:solidFill>
              </a:rPr>
              <a:t>必須等待線路閒置才能傳輸</a:t>
            </a:r>
            <a:r>
              <a:rPr lang="zh-TW" altLang="en-US" dirty="0"/>
              <a:t>，因此</a:t>
            </a:r>
            <a:r>
              <a:rPr lang="zh-TW" altLang="en-US" dirty="0">
                <a:solidFill>
                  <a:srgbClr val="0070C0"/>
                </a:solidFill>
              </a:rPr>
              <a:t>傳輸效能較差</a:t>
            </a:r>
            <a:r>
              <a:rPr lang="zh-TW" altLang="en-US" dirty="0"/>
              <a:t>。</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29</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382402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匯流排</a:t>
            </a:r>
            <a:r>
              <a:rPr lang="en-US" altLang="zh-TW" dirty="0"/>
              <a:t>(bus)</a:t>
            </a:r>
            <a:r>
              <a:rPr lang="zh-TW" altLang="en-US" dirty="0"/>
              <a:t>拓樸</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30</a:t>
            </a:fld>
            <a:endParaRPr lang="zh-TW" altLang="en-US"/>
          </a:p>
        </p:txBody>
      </p:sp>
      <p:pic>
        <p:nvPicPr>
          <p:cNvPr id="3" name="圖片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60700" y="1383167"/>
            <a:ext cx="7297500" cy="4974736"/>
          </a:xfrm>
          <a:prstGeom prst="rect">
            <a:avLst/>
          </a:prstGeom>
        </p:spPr>
      </p:pic>
      <p:sp>
        <p:nvSpPr>
          <p:cNvPr id="10" name="矩形 9">
            <a:hlinkClick r:id="rId4"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5"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6"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7"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8"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57661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31</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小明家中的 </a:t>
            </a:r>
            <a:r>
              <a:rPr lang="en-US" altLang="zh-TW" sz="2800" dirty="0"/>
              <a:t>3 </a:t>
            </a:r>
            <a:r>
              <a:rPr lang="zh-TW" altLang="en-US" sz="2800" dirty="0"/>
              <a:t>台電腦與 </a:t>
            </a:r>
            <a:r>
              <a:rPr lang="en-US" altLang="zh-TW" sz="2800" dirty="0"/>
              <a:t>1 </a:t>
            </a:r>
            <a:r>
              <a:rPr lang="zh-TW" altLang="en-US" sz="2800" dirty="0"/>
              <a:t>台印表機分別以雙絞線連接至具有 </a:t>
            </a:r>
            <a:r>
              <a:rPr lang="en-US" altLang="zh-TW" sz="2800" dirty="0"/>
              <a:t>5 </a:t>
            </a:r>
            <a:r>
              <a:rPr lang="zh-TW" altLang="en-US" sz="2800" dirty="0"/>
              <a:t>個埠的集線器上，請問此種網路架構稱為</a:t>
            </a:r>
            <a:r>
              <a:rPr lang="en-US" altLang="zh-TW" sz="2800" dirty="0"/>
              <a:t>?</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46706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匯流排拓樸</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環狀拓樸</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星狀拓樸</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樹狀拓樸</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5026013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32</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某電腦教室採用乙太網路 </a:t>
            </a:r>
            <a:r>
              <a:rPr lang="en-US" altLang="zh-TW" sz="2800" dirty="0"/>
              <a:t>10BaseT </a:t>
            </a:r>
            <a:r>
              <a:rPr lang="zh-TW" altLang="en-US" sz="2800" dirty="0"/>
              <a:t>傳輸規格佈線，請問其中字母 </a:t>
            </a:r>
            <a:r>
              <a:rPr lang="en-US" altLang="zh-TW" sz="2800" dirty="0"/>
              <a:t>T </a:t>
            </a:r>
            <a:r>
              <a:rPr lang="zh-TW" altLang="en-US" sz="2800" dirty="0"/>
              <a:t>代表什麼意義？</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雙絞線</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72354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網際網路連線</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46706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資料傳輸端</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72354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資料傳輸速度</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7180737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500" fill="hold"/>
                                        <p:tgtEl>
                                          <p:spTgt spid="62"/>
                                        </p:tgtEl>
                                        <p:attrNameLst>
                                          <p:attrName>ppt_w</p:attrName>
                                        </p:attrNameLst>
                                      </p:cBhvr>
                                      <p:tavLst>
                                        <p:tav tm="0">
                                          <p:val>
                                            <p:fltVal val="0"/>
                                          </p:val>
                                        </p:tav>
                                        <p:tav tm="100000">
                                          <p:val>
                                            <p:strVal val="#ppt_w"/>
                                          </p:val>
                                        </p:tav>
                                      </p:tavLst>
                                    </p:anim>
                                    <p:anim calcmode="lin" valueType="num">
                                      <p:cBhvr>
                                        <p:cTn id="59" dur="500" fill="hold"/>
                                        <p:tgtEl>
                                          <p:spTgt spid="62"/>
                                        </p:tgtEl>
                                        <p:attrNameLst>
                                          <p:attrName>ppt_h</p:attrName>
                                        </p:attrNameLst>
                                      </p:cBhvr>
                                      <p:tavLst>
                                        <p:tav tm="0">
                                          <p:val>
                                            <p:fltVal val="0"/>
                                          </p:val>
                                        </p:tav>
                                        <p:tav tm="100000">
                                          <p:val>
                                            <p:strVal val="#ppt_h"/>
                                          </p:val>
                                        </p:tav>
                                      </p:tavLst>
                                    </p:anim>
                                    <p:animEffect transition="in" filter="fade">
                                      <p:cBhvr>
                                        <p:cTn id="60" dur="500"/>
                                        <p:tgtEl>
                                          <p:spTgt spid="62"/>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2"/>
                                        </p:tgtEl>
                                      </p:cBhvr>
                                    </p:animEffect>
                                    <p:set>
                                      <p:cBhvr>
                                        <p:cTn id="66" dur="1" fill="hold">
                                          <p:stCondLst>
                                            <p:cond delay="499"/>
                                          </p:stCondLst>
                                        </p:cTn>
                                        <p:tgtEl>
                                          <p:spTgt spid="62"/>
                                        </p:tgtEl>
                                        <p:attrNameLst>
                                          <p:attrName>style.visibility</p:attrName>
                                        </p:attrNameLst>
                                      </p:cBhvr>
                                      <p:to>
                                        <p:strVal val="hidden"/>
                                      </p:to>
                                    </p:set>
                                  </p:childTnLst>
                                </p:cTn>
                              </p:par>
                              <p:par>
                                <p:cTn id="67" presetID="10" presetClass="exit" presetSubtype="0" fill="hold" grpId="1"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通訊協定</a:t>
            </a:r>
          </a:p>
        </p:txBody>
      </p:sp>
      <p:sp>
        <p:nvSpPr>
          <p:cNvPr id="3" name="內容版面配置區 2"/>
          <p:cNvSpPr>
            <a:spLocks noGrp="1"/>
          </p:cNvSpPr>
          <p:nvPr>
            <p:ph idx="1"/>
          </p:nvPr>
        </p:nvSpPr>
        <p:spPr>
          <a:xfrm>
            <a:off x="1323041" y="1428065"/>
            <a:ext cx="7234519" cy="5642660"/>
          </a:xfrm>
        </p:spPr>
        <p:txBody>
          <a:bodyPr>
            <a:normAutofit/>
          </a:bodyPr>
          <a:lstStyle/>
          <a:p>
            <a:pPr marL="457200" indent="-457200">
              <a:buFont typeface="Arial" panose="020B0604020202020204" pitchFamily="34" charset="0"/>
              <a:buChar char="•"/>
            </a:pPr>
            <a:r>
              <a:rPr lang="zh-TW" altLang="en-US" dirty="0"/>
              <a:t>網路上的電腦要互相溝通，就必須遵守一定的共通規則，並依此規則來建立、維持或終止資料傳輸工作，而這套規則便稱為</a:t>
            </a:r>
            <a:r>
              <a:rPr lang="zh-TW" altLang="en-US" dirty="0">
                <a:solidFill>
                  <a:srgbClr val="0070C0"/>
                </a:solidFill>
              </a:rPr>
              <a:t>協定</a:t>
            </a:r>
            <a:r>
              <a:rPr lang="en-US" altLang="zh-TW" dirty="0">
                <a:solidFill>
                  <a:srgbClr val="0070C0"/>
                </a:solidFill>
              </a:rPr>
              <a:t>(protocol)</a:t>
            </a:r>
            <a:r>
              <a:rPr lang="zh-TW" altLang="en-US" dirty="0"/>
              <a:t>。例如</a:t>
            </a:r>
            <a:r>
              <a:rPr lang="en-US" altLang="zh-TW" dirty="0"/>
              <a:t>TCP/IP</a:t>
            </a:r>
            <a:r>
              <a:rPr lang="zh-TW" altLang="en-US" dirty="0"/>
              <a:t>。</a:t>
            </a:r>
            <a:endParaRPr lang="en-US" altLang="zh-TW" dirty="0"/>
          </a:p>
          <a:p>
            <a:pPr marL="457200" indent="-457200">
              <a:buFont typeface="Arial" panose="020B0604020202020204" pitchFamily="34" charset="0"/>
              <a:buChar char="•"/>
            </a:pPr>
            <a:r>
              <a:rPr lang="zh-TW" altLang="en-US" dirty="0"/>
              <a:t>協定是普遍用於網際網路中的協定組</a:t>
            </a:r>
            <a:r>
              <a:rPr lang="en-US" altLang="zh-TW" dirty="0"/>
              <a:t>(TCP/IP suite)</a:t>
            </a:r>
            <a:r>
              <a:rPr lang="zh-TW" altLang="en-US" dirty="0"/>
              <a:t>，它包含一系列與網際網路應用相關的協定。</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33</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926060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3200" dirty="0"/>
              <a:t>傳輸控制協定 </a:t>
            </a:r>
            <a:r>
              <a:rPr lang="en-US" altLang="zh-TW" sz="3200" dirty="0"/>
              <a:t>TCP </a:t>
            </a:r>
            <a:r>
              <a:rPr lang="zh-TW" altLang="en-US" sz="3200" dirty="0"/>
              <a:t>與網際網路協定 </a:t>
            </a:r>
            <a:r>
              <a:rPr lang="en-US" altLang="zh-TW" sz="3200" dirty="0"/>
              <a:t>IP</a:t>
            </a:r>
            <a:endParaRPr lang="zh-TW" altLang="en-US" sz="3200" dirty="0"/>
          </a:p>
        </p:txBody>
      </p:sp>
      <p:sp>
        <p:nvSpPr>
          <p:cNvPr id="3" name="內容版面配置區 2"/>
          <p:cNvSpPr>
            <a:spLocks noGrp="1"/>
          </p:cNvSpPr>
          <p:nvPr>
            <p:ph idx="1"/>
          </p:nvPr>
        </p:nvSpPr>
        <p:spPr>
          <a:xfrm>
            <a:off x="1284941" y="1428065"/>
            <a:ext cx="7234519" cy="5642660"/>
          </a:xfrm>
        </p:spPr>
        <p:txBody>
          <a:bodyPr>
            <a:normAutofit/>
          </a:bodyPr>
          <a:lstStyle/>
          <a:p>
            <a:pPr marL="457200" indent="-457200">
              <a:buFont typeface="Arial" panose="020B0604020202020204" pitchFamily="34" charset="0"/>
              <a:buChar char="•"/>
            </a:pPr>
            <a:r>
              <a:rPr lang="zh-TW" altLang="en-US" dirty="0">
                <a:solidFill>
                  <a:srgbClr val="0070C0"/>
                </a:solidFill>
              </a:rPr>
              <a:t>傳輸控制協定</a:t>
            </a:r>
            <a:r>
              <a:rPr lang="en-US" altLang="zh-TW" dirty="0"/>
              <a:t>(transmission control protocol</a:t>
            </a:r>
            <a:r>
              <a:rPr lang="zh-TW" altLang="en-US" dirty="0"/>
              <a:t>，</a:t>
            </a:r>
            <a:r>
              <a:rPr lang="en-US" altLang="zh-TW" dirty="0">
                <a:solidFill>
                  <a:srgbClr val="0070C0"/>
                </a:solidFill>
              </a:rPr>
              <a:t>TCP</a:t>
            </a:r>
            <a:r>
              <a:rPr lang="en-US" altLang="zh-TW" dirty="0"/>
              <a:t>)</a:t>
            </a:r>
            <a:r>
              <a:rPr lang="zh-TW" altLang="en-US" dirty="0"/>
              <a:t>的作用，是在資料傳送時指定特定的連接埠，藉此建立連線並確保傳輸結果的正確性。</a:t>
            </a:r>
            <a:endParaRPr lang="en-US" altLang="zh-TW" dirty="0"/>
          </a:p>
          <a:p>
            <a:pPr marL="457200" indent="-457200">
              <a:buFont typeface="Arial" panose="020B0604020202020204" pitchFamily="34" charset="0"/>
              <a:buChar char="•"/>
            </a:pPr>
            <a:r>
              <a:rPr lang="zh-TW" altLang="en-US" dirty="0">
                <a:solidFill>
                  <a:srgbClr val="0070C0"/>
                </a:solidFill>
              </a:rPr>
              <a:t>網際網路協定</a:t>
            </a:r>
            <a:r>
              <a:rPr lang="en-US" altLang="zh-TW" dirty="0"/>
              <a:t>(internet protocol</a:t>
            </a:r>
            <a:r>
              <a:rPr lang="zh-TW" altLang="en-US" dirty="0"/>
              <a:t>，</a:t>
            </a:r>
            <a:r>
              <a:rPr lang="en-US" altLang="zh-TW" dirty="0">
                <a:solidFill>
                  <a:srgbClr val="0070C0"/>
                </a:solidFill>
              </a:rPr>
              <a:t>IP</a:t>
            </a:r>
            <a:r>
              <a:rPr lang="en-US" altLang="zh-TW" dirty="0"/>
              <a:t>)</a:t>
            </a:r>
            <a:r>
              <a:rPr lang="zh-TW" altLang="en-US" dirty="0"/>
              <a:t>最主要的作用則是選擇最佳的傳輸路徑。</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34</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402828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使用者資料元協定 </a:t>
            </a:r>
            <a:r>
              <a:rPr lang="en-US" altLang="zh-TW" sz="4000" dirty="0"/>
              <a:t>UDP</a:t>
            </a:r>
            <a:endParaRPr lang="zh-TW" altLang="en-US" sz="4000" dirty="0"/>
          </a:p>
        </p:txBody>
      </p:sp>
      <p:sp>
        <p:nvSpPr>
          <p:cNvPr id="3" name="內容版面配置區 2"/>
          <p:cNvSpPr>
            <a:spLocks noGrp="1"/>
          </p:cNvSpPr>
          <p:nvPr>
            <p:ph idx="1"/>
          </p:nvPr>
        </p:nvSpPr>
        <p:spPr>
          <a:xfrm>
            <a:off x="1335741" y="1428065"/>
            <a:ext cx="7234519" cy="5642660"/>
          </a:xfrm>
        </p:spPr>
        <p:txBody>
          <a:bodyPr>
            <a:normAutofit/>
          </a:bodyPr>
          <a:lstStyle/>
          <a:p>
            <a:r>
              <a:rPr lang="zh-TW" altLang="en-US" dirty="0">
                <a:solidFill>
                  <a:srgbClr val="0070C0"/>
                </a:solidFill>
              </a:rPr>
              <a:t>使用者資料元協定</a:t>
            </a:r>
            <a:r>
              <a:rPr lang="en-US" altLang="zh-TW" dirty="0"/>
              <a:t>(user datagram protocol</a:t>
            </a:r>
            <a:r>
              <a:rPr lang="zh-TW" altLang="en-US" dirty="0"/>
              <a:t>，</a:t>
            </a:r>
            <a:r>
              <a:rPr lang="en-US" altLang="zh-TW" dirty="0">
                <a:solidFill>
                  <a:srgbClr val="0070C0"/>
                </a:solidFill>
              </a:rPr>
              <a:t>UDP</a:t>
            </a:r>
            <a:r>
              <a:rPr lang="en-US" altLang="zh-TW" dirty="0"/>
              <a:t>)</a:t>
            </a:r>
            <a:r>
              <a:rPr lang="zh-TW" altLang="en-US" dirty="0"/>
              <a:t>只負責將封包送出，但不確認封包正確性，藉此加快傳輸速度，常應用於網路電話、網路收音機。</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35</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096152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3200" dirty="0"/>
              <a:t>郵件傳輸協定 </a:t>
            </a:r>
            <a:r>
              <a:rPr lang="en-US" altLang="zh-TW" sz="3200" dirty="0"/>
              <a:t>SMTP</a:t>
            </a:r>
            <a:r>
              <a:rPr lang="zh-TW" altLang="en-US" sz="3200" dirty="0"/>
              <a:t>、</a:t>
            </a:r>
            <a:r>
              <a:rPr lang="en-US" altLang="zh-TW" sz="3200" dirty="0"/>
              <a:t>POP3</a:t>
            </a:r>
            <a:r>
              <a:rPr lang="zh-TW" altLang="en-US" sz="3200" dirty="0"/>
              <a:t>與</a:t>
            </a:r>
            <a:r>
              <a:rPr lang="en-US" altLang="zh-TW" sz="3200" dirty="0"/>
              <a:t>IMAP</a:t>
            </a:r>
            <a:endParaRPr lang="zh-TW" altLang="en-US" sz="3200" dirty="0"/>
          </a:p>
        </p:txBody>
      </p:sp>
      <p:sp>
        <p:nvSpPr>
          <p:cNvPr id="3" name="內容版面配置區 2"/>
          <p:cNvSpPr>
            <a:spLocks noGrp="1"/>
          </p:cNvSpPr>
          <p:nvPr>
            <p:ph idx="1"/>
          </p:nvPr>
        </p:nvSpPr>
        <p:spPr>
          <a:xfrm>
            <a:off x="1373841" y="1428065"/>
            <a:ext cx="7234519" cy="5642660"/>
          </a:xfrm>
        </p:spPr>
        <p:txBody>
          <a:bodyPr>
            <a:normAutofit/>
          </a:bodyPr>
          <a:lstStyle/>
          <a:p>
            <a:pPr marL="457200" indent="-457200">
              <a:buFont typeface="Arial" panose="020B0604020202020204" pitchFamily="34" charset="0"/>
              <a:buChar char="•"/>
            </a:pPr>
            <a:r>
              <a:rPr lang="zh-TW" altLang="en-US" dirty="0">
                <a:solidFill>
                  <a:srgbClr val="0070C0"/>
                </a:solidFill>
              </a:rPr>
              <a:t>簡易郵件傳輸協定</a:t>
            </a:r>
            <a:r>
              <a:rPr lang="en-US" altLang="zh-TW" dirty="0"/>
              <a:t>(simple mail transfer protocol</a:t>
            </a:r>
            <a:r>
              <a:rPr lang="zh-TW" altLang="en-US" dirty="0"/>
              <a:t>，</a:t>
            </a:r>
            <a:r>
              <a:rPr lang="en-US" altLang="zh-TW" dirty="0">
                <a:solidFill>
                  <a:srgbClr val="0070C0"/>
                </a:solidFill>
              </a:rPr>
              <a:t>SMTP</a:t>
            </a:r>
            <a:r>
              <a:rPr lang="en-US" altLang="zh-TW" dirty="0"/>
              <a:t>)</a:t>
            </a:r>
            <a:r>
              <a:rPr lang="zh-TW" altLang="en-US" dirty="0"/>
              <a:t>是負責將電子郵件由一個郵件伺服器傳送至另一個郵件伺服器的傳輸協定。</a:t>
            </a:r>
            <a:endParaRPr lang="en-US" altLang="zh-TW" dirty="0"/>
          </a:p>
          <a:p>
            <a:pPr marL="457200" indent="-457200">
              <a:buFont typeface="Arial" panose="020B0604020202020204" pitchFamily="34" charset="0"/>
              <a:buChar char="•"/>
            </a:pPr>
            <a:r>
              <a:rPr lang="en-US" altLang="zh-TW" dirty="0">
                <a:solidFill>
                  <a:srgbClr val="0070C0"/>
                </a:solidFill>
              </a:rPr>
              <a:t>POP3</a:t>
            </a:r>
            <a:r>
              <a:rPr lang="en-US" altLang="zh-TW" dirty="0"/>
              <a:t>(post office protocol 3)</a:t>
            </a:r>
            <a:r>
              <a:rPr lang="zh-TW" altLang="en-US" dirty="0"/>
              <a:t>負責郵件伺服器與用戶端間的電子郵件傳送。</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36</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85450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3200" dirty="0"/>
              <a:t>郵件傳輸協定 </a:t>
            </a:r>
            <a:r>
              <a:rPr lang="en-US" altLang="zh-TW" sz="3200" dirty="0"/>
              <a:t>SMTP</a:t>
            </a:r>
            <a:r>
              <a:rPr lang="zh-TW" altLang="en-US" sz="3200" dirty="0"/>
              <a:t>、</a:t>
            </a:r>
            <a:r>
              <a:rPr lang="en-US" altLang="zh-TW" sz="3200" dirty="0"/>
              <a:t>POP3</a:t>
            </a:r>
            <a:r>
              <a:rPr lang="zh-TW" altLang="en-US" sz="3200" dirty="0"/>
              <a:t>與</a:t>
            </a:r>
            <a:r>
              <a:rPr lang="en-US" altLang="zh-TW" sz="3200" dirty="0"/>
              <a:t>IMAP</a:t>
            </a:r>
            <a:endParaRPr lang="zh-TW" altLang="en-US" sz="3200" dirty="0"/>
          </a:p>
        </p:txBody>
      </p:sp>
      <p:sp>
        <p:nvSpPr>
          <p:cNvPr id="3" name="內容版面配置區 2"/>
          <p:cNvSpPr>
            <a:spLocks noGrp="1"/>
          </p:cNvSpPr>
          <p:nvPr>
            <p:ph idx="1"/>
          </p:nvPr>
        </p:nvSpPr>
        <p:spPr>
          <a:xfrm>
            <a:off x="1260000" y="1428065"/>
            <a:ext cx="7234519" cy="5642660"/>
          </a:xfrm>
        </p:spPr>
        <p:txBody>
          <a:bodyPr>
            <a:normAutofit/>
          </a:bodyPr>
          <a:lstStyle/>
          <a:p>
            <a:pPr marL="457200" indent="-457200">
              <a:buFont typeface="Arial" panose="020B0604020202020204" pitchFamily="34" charset="0"/>
              <a:buChar char="•"/>
            </a:pPr>
            <a:r>
              <a:rPr lang="zh-TW" altLang="en-US" dirty="0">
                <a:solidFill>
                  <a:srgbClr val="0070C0"/>
                </a:solidFill>
              </a:rPr>
              <a:t>網際網路訊息存取協定</a:t>
            </a:r>
            <a:r>
              <a:rPr lang="en-US" altLang="zh-TW" dirty="0"/>
              <a:t>(internet message access protocol</a:t>
            </a:r>
            <a:r>
              <a:rPr lang="zh-TW" altLang="en-US" dirty="0"/>
              <a:t>，</a:t>
            </a:r>
            <a:r>
              <a:rPr lang="en-US" altLang="zh-TW" dirty="0">
                <a:solidFill>
                  <a:srgbClr val="0070C0"/>
                </a:solidFill>
              </a:rPr>
              <a:t>IMAP</a:t>
            </a:r>
            <a:r>
              <a:rPr lang="en-US" altLang="zh-TW" dirty="0"/>
              <a:t>)</a:t>
            </a:r>
            <a:r>
              <a:rPr lang="zh-TW" altLang="en-US" dirty="0"/>
              <a:t>則不需先將信件下載至本機電腦，即可直接連上郵件伺服器進行管理工作，例如檢視標題、刪除郵件</a:t>
            </a:r>
            <a:r>
              <a:rPr lang="en-US" altLang="zh-TW" dirty="0"/>
              <a:t>...</a:t>
            </a:r>
            <a:r>
              <a:rPr lang="zh-TW" altLang="en-US" dirty="0"/>
              <a:t>等。</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37</a:t>
            </a:fld>
            <a:endParaRPr lang="zh-TW" altLang="en-US"/>
          </a:p>
        </p:txBody>
      </p:sp>
      <p:pic>
        <p:nvPicPr>
          <p:cNvPr id="4" name="圖片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4900" y="4262865"/>
            <a:ext cx="7884000" cy="1415936"/>
          </a:xfrm>
          <a:prstGeom prst="rect">
            <a:avLst/>
          </a:prstGeom>
        </p:spPr>
      </p:pic>
      <p:sp>
        <p:nvSpPr>
          <p:cNvPr id="11" name="矩形 10">
            <a:hlinkClick r:id="rId4"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7"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8"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348512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檔案傳輸協定 </a:t>
            </a:r>
            <a:r>
              <a:rPr lang="en-US" altLang="zh-TW" sz="4000" dirty="0"/>
              <a:t>FTP</a:t>
            </a:r>
            <a:endParaRPr lang="zh-TW" altLang="en-US" sz="4000" dirty="0"/>
          </a:p>
        </p:txBody>
      </p:sp>
      <p:sp>
        <p:nvSpPr>
          <p:cNvPr id="3" name="內容版面配置區 2"/>
          <p:cNvSpPr>
            <a:spLocks noGrp="1"/>
          </p:cNvSpPr>
          <p:nvPr>
            <p:ph idx="1"/>
          </p:nvPr>
        </p:nvSpPr>
        <p:spPr>
          <a:xfrm>
            <a:off x="1284941" y="1428065"/>
            <a:ext cx="7234519" cy="5642660"/>
          </a:xfrm>
        </p:spPr>
        <p:txBody>
          <a:bodyPr>
            <a:normAutofit/>
          </a:bodyPr>
          <a:lstStyle/>
          <a:p>
            <a:pPr marL="457200" indent="-457200">
              <a:buFont typeface="Arial" panose="020B0604020202020204" pitchFamily="34" charset="0"/>
              <a:buChar char="•"/>
            </a:pPr>
            <a:r>
              <a:rPr lang="zh-TW" altLang="en-US" dirty="0">
                <a:solidFill>
                  <a:srgbClr val="0070C0"/>
                </a:solidFill>
              </a:rPr>
              <a:t>檔案傳輸協定</a:t>
            </a:r>
            <a:r>
              <a:rPr lang="en-US" altLang="zh-TW" dirty="0"/>
              <a:t>(file transfer protocol</a:t>
            </a:r>
            <a:r>
              <a:rPr lang="zh-TW" altLang="en-US" dirty="0"/>
              <a:t>，</a:t>
            </a:r>
            <a:r>
              <a:rPr lang="en-US" altLang="zh-TW" dirty="0">
                <a:solidFill>
                  <a:srgbClr val="0070C0"/>
                </a:solidFill>
              </a:rPr>
              <a:t>FTP</a:t>
            </a:r>
            <a:r>
              <a:rPr lang="en-US" altLang="zh-TW" dirty="0"/>
              <a:t>)</a:t>
            </a:r>
            <a:r>
              <a:rPr lang="zh-TW" altLang="en-US" dirty="0"/>
              <a:t>規範了二台電腦間彼此瀏覽、下載</a:t>
            </a:r>
            <a:r>
              <a:rPr lang="en-US" altLang="zh-TW" dirty="0"/>
              <a:t>(download)</a:t>
            </a:r>
            <a:r>
              <a:rPr lang="zh-TW" altLang="en-US" dirty="0"/>
              <a:t>與上傳</a:t>
            </a:r>
            <a:r>
              <a:rPr lang="en-US" altLang="zh-TW" dirty="0"/>
              <a:t>(upload)</a:t>
            </a:r>
            <a:r>
              <a:rPr lang="zh-TW" altLang="en-US" dirty="0"/>
              <a:t>檔案時必須遵守的規則。</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38</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pic>
        <p:nvPicPr>
          <p:cNvPr id="4" name="圖片 3">
            <a:extLst>
              <a:ext uri="{FF2B5EF4-FFF2-40B4-BE49-F238E27FC236}">
                <a16:creationId xmlns:a16="http://schemas.microsoft.com/office/drawing/2014/main" xmlns="" id="{AA2F662F-B6F4-48A1-A5BA-BBE56E5D6DB0}"/>
              </a:ext>
            </a:extLst>
          </p:cNvPr>
          <p:cNvPicPr>
            <a:picLocks noChangeAspect="1"/>
          </p:cNvPicPr>
          <p:nvPr/>
        </p:nvPicPr>
        <p:blipFill>
          <a:blip r:embed="rId8"/>
          <a:stretch>
            <a:fillRect/>
          </a:stretch>
        </p:blipFill>
        <p:spPr>
          <a:xfrm>
            <a:off x="4193309" y="3235324"/>
            <a:ext cx="4748438" cy="3211906"/>
          </a:xfrm>
          <a:prstGeom prst="rect">
            <a:avLst/>
          </a:prstGeom>
        </p:spPr>
      </p:pic>
      <p:sp>
        <p:nvSpPr>
          <p:cNvPr id="16" name="平行四邊形 15">
            <a:extLst>
              <a:ext uri="{FF2B5EF4-FFF2-40B4-BE49-F238E27FC236}">
                <a16:creationId xmlns:a16="http://schemas.microsoft.com/office/drawing/2014/main" xmlns="" id="{A1D842E4-FBAE-4E81-9193-8E17B7CA1305}"/>
              </a:ext>
            </a:extLst>
          </p:cNvPr>
          <p:cNvSpPr/>
          <p:nvPr/>
        </p:nvSpPr>
        <p:spPr>
          <a:xfrm>
            <a:off x="1095588" y="5729848"/>
            <a:ext cx="2809461" cy="652727"/>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FTP </a:t>
            </a:r>
            <a:r>
              <a:rPr lang="zh-TW" altLang="en-US"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檔案傳輸軟體 </a:t>
            </a:r>
            <a:r>
              <a:rPr lang="en-US" altLang="zh-TW"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 FileZilla</a:t>
            </a:r>
            <a:endParaRPr lang="zh-TW" altLang="en-US"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11390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rial" panose="020B0604020202020204" pitchFamily="34" charset="0"/>
              </a:rPr>
              <a:t>LAN</a:t>
            </a:r>
            <a:r>
              <a:rPr lang="zh-TW" altLang="en-US" dirty="0">
                <a:latin typeface="Arial" panose="020B0604020202020204" pitchFamily="34" charset="0"/>
              </a:rPr>
              <a:t>與</a:t>
            </a:r>
            <a:r>
              <a:rPr lang="en-US" altLang="zh-TW" dirty="0">
                <a:latin typeface="Arial" panose="020B0604020202020204" pitchFamily="34" charset="0"/>
              </a:rPr>
              <a:t>WAN</a:t>
            </a:r>
            <a:endParaRPr lang="zh-TW" altLang="en-US" dirty="0"/>
          </a:p>
        </p:txBody>
      </p:sp>
      <p:sp>
        <p:nvSpPr>
          <p:cNvPr id="3" name="內容版面配置區 2"/>
          <p:cNvSpPr>
            <a:spLocks noGrp="1"/>
          </p:cNvSpPr>
          <p:nvPr>
            <p:ph idx="1"/>
          </p:nvPr>
        </p:nvSpPr>
        <p:spPr>
          <a:xfrm>
            <a:off x="1323041" y="1582330"/>
            <a:ext cx="7234519" cy="4780369"/>
          </a:xfrm>
        </p:spPr>
        <p:txBody>
          <a:bodyPr>
            <a:normAutofit/>
          </a:bodyPr>
          <a:lstStyle/>
          <a:p>
            <a:pPr marL="457200" indent="-457200">
              <a:lnSpc>
                <a:spcPts val="3800"/>
              </a:lnSpc>
              <a:spcBef>
                <a:spcPts val="1800"/>
              </a:spcBef>
              <a:buFont typeface="Arial" panose="020B0604020202020204" pitchFamily="34" charset="0"/>
              <a:buChar char="•"/>
            </a:pPr>
            <a:r>
              <a:rPr lang="zh-TW" altLang="en-US" sz="2600" b="1" dirty="0"/>
              <a:t>若以網路在地理區域上的規模作區分，可大致分為</a:t>
            </a:r>
            <a:r>
              <a:rPr lang="zh-TW" altLang="en-US" sz="2600" b="1" dirty="0">
                <a:solidFill>
                  <a:srgbClr val="0070C0"/>
                </a:solidFill>
              </a:rPr>
              <a:t>區域網路</a:t>
            </a:r>
            <a:r>
              <a:rPr lang="en-US" altLang="zh-TW" sz="2600" b="1" dirty="0"/>
              <a:t>(local area network</a:t>
            </a:r>
            <a:r>
              <a:rPr lang="zh-TW" altLang="en-US" sz="2600" b="1" dirty="0"/>
              <a:t>，</a:t>
            </a:r>
            <a:r>
              <a:rPr lang="en-US" altLang="zh-TW" sz="2600" b="1" dirty="0"/>
              <a:t>LAN)</a:t>
            </a:r>
            <a:r>
              <a:rPr lang="zh-TW" altLang="en-US" sz="2600" b="1" dirty="0"/>
              <a:t>與</a:t>
            </a:r>
            <a:r>
              <a:rPr lang="zh-TW" altLang="en-US" sz="2600" b="1" dirty="0">
                <a:solidFill>
                  <a:srgbClr val="0070C0"/>
                </a:solidFill>
              </a:rPr>
              <a:t>廣域網路</a:t>
            </a:r>
            <a:r>
              <a:rPr lang="en-US" altLang="zh-TW" sz="2600" b="1" dirty="0"/>
              <a:t>(wide area network</a:t>
            </a:r>
            <a:r>
              <a:rPr lang="zh-TW" altLang="en-US" sz="2600" b="1" dirty="0"/>
              <a:t>，</a:t>
            </a:r>
            <a:r>
              <a:rPr lang="en-US" altLang="zh-TW" sz="2600" b="1" dirty="0">
                <a:solidFill>
                  <a:srgbClr val="0070C0"/>
                </a:solidFill>
              </a:rPr>
              <a:t>WAN</a:t>
            </a:r>
            <a:r>
              <a:rPr lang="en-US" altLang="zh-TW" sz="2600" b="1" dirty="0"/>
              <a:t>)</a:t>
            </a:r>
            <a:r>
              <a:rPr lang="zh-TW" altLang="en-US" sz="2600" b="1" dirty="0"/>
              <a:t>二大類。</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t>區域網路的規模通常侷限在某一建築物或小範圍內</a:t>
            </a:r>
            <a:r>
              <a:rPr lang="en-US" altLang="zh-TW" sz="2600" b="1" dirty="0"/>
              <a:t>(</a:t>
            </a:r>
            <a:r>
              <a:rPr lang="zh-TW" altLang="en-US" sz="2600" b="1" dirty="0"/>
              <a:t>如單一校區</a:t>
            </a:r>
            <a:r>
              <a:rPr lang="en-US" altLang="zh-TW" sz="2600" b="1" dirty="0"/>
              <a:t>)</a:t>
            </a:r>
            <a:r>
              <a:rPr lang="zh-TW" altLang="en-US" sz="2600" b="1" dirty="0"/>
              <a:t>，例如家中、學校或辦公大樓中的內部網路。</a:t>
            </a:r>
            <a:endParaRPr lang="en-US" altLang="zh-TW" sz="2600" b="1" dirty="0"/>
          </a:p>
          <a:p>
            <a:pPr>
              <a:lnSpc>
                <a:spcPts val="3800"/>
              </a:lnSpc>
              <a:spcBef>
                <a:spcPts val="1800"/>
              </a:spcBef>
            </a:pPr>
            <a:endParaRPr lang="zh-TW" altLang="en-US" sz="2600" b="1"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3</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573695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遠端登入 </a:t>
            </a:r>
            <a:r>
              <a:rPr lang="en-US" altLang="zh-TW" sz="4000" dirty="0"/>
              <a:t>Telnet</a:t>
            </a:r>
            <a:endParaRPr lang="zh-TW" altLang="en-US" sz="4000" dirty="0"/>
          </a:p>
        </p:txBody>
      </p:sp>
      <p:sp>
        <p:nvSpPr>
          <p:cNvPr id="3" name="內容版面配置區 2"/>
          <p:cNvSpPr>
            <a:spLocks noGrp="1"/>
          </p:cNvSpPr>
          <p:nvPr>
            <p:ph idx="1"/>
          </p:nvPr>
        </p:nvSpPr>
        <p:spPr>
          <a:xfrm>
            <a:off x="1221441" y="1428065"/>
            <a:ext cx="7234519" cy="5642660"/>
          </a:xfrm>
        </p:spPr>
        <p:txBody>
          <a:bodyPr>
            <a:normAutofit/>
          </a:bodyPr>
          <a:lstStyle/>
          <a:p>
            <a:r>
              <a:rPr lang="zh-TW" altLang="en-US" dirty="0">
                <a:solidFill>
                  <a:srgbClr val="0070C0"/>
                </a:solidFill>
              </a:rPr>
              <a:t>遠端登入</a:t>
            </a:r>
            <a:r>
              <a:rPr lang="en-US" altLang="zh-TW" dirty="0">
                <a:solidFill>
                  <a:srgbClr val="0070C0"/>
                </a:solidFill>
              </a:rPr>
              <a:t>(telnet)</a:t>
            </a:r>
            <a:r>
              <a:rPr lang="zh-TW" altLang="en-US" dirty="0"/>
              <a:t>讓使用者可以登入遠端主機並模擬成為該主機的一台終端機，藉此執行主機上的應用程式，並可在自己的電腦上看到執行結果，例如電子佈告欄</a:t>
            </a:r>
            <a:r>
              <a:rPr lang="en-US" altLang="zh-TW" dirty="0"/>
              <a:t>(bulletin board system</a:t>
            </a:r>
            <a:r>
              <a:rPr lang="zh-TW" altLang="en-US" dirty="0"/>
              <a:t>，</a:t>
            </a:r>
            <a:r>
              <a:rPr lang="en-US" altLang="zh-TW" dirty="0"/>
              <a:t>BBS)</a:t>
            </a:r>
            <a:r>
              <a:rPr lang="zh-TW" altLang="en-US" dirty="0"/>
              <a:t>就是代表性的應用實例。</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39</a:t>
            </a:fld>
            <a:endParaRPr lang="zh-TW" altLang="en-US"/>
          </a:p>
        </p:txBody>
      </p:sp>
      <p:sp>
        <p:nvSpPr>
          <p:cNvPr id="11" name="矩形 10">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2" name="矩形 11">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pic>
        <p:nvPicPr>
          <p:cNvPr id="5" name="圖片 4">
            <a:extLst>
              <a:ext uri="{FF2B5EF4-FFF2-40B4-BE49-F238E27FC236}">
                <a16:creationId xmlns:a16="http://schemas.microsoft.com/office/drawing/2014/main" xmlns="" id="{4B26AB31-F45F-49C8-8880-6E43F1D4970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27237" y="3756251"/>
            <a:ext cx="4119418" cy="2771520"/>
          </a:xfrm>
          <a:prstGeom prst="rect">
            <a:avLst/>
          </a:prstGeom>
        </p:spPr>
      </p:pic>
      <p:sp>
        <p:nvSpPr>
          <p:cNvPr id="17" name="平行四邊形 16">
            <a:extLst>
              <a:ext uri="{FF2B5EF4-FFF2-40B4-BE49-F238E27FC236}">
                <a16:creationId xmlns:a16="http://schemas.microsoft.com/office/drawing/2014/main" xmlns="" id="{02376D19-9E96-4A44-AA14-C699A251DAD6}"/>
              </a:ext>
            </a:extLst>
          </p:cNvPr>
          <p:cNvSpPr/>
          <p:nvPr/>
        </p:nvSpPr>
        <p:spPr>
          <a:xfrm>
            <a:off x="1551709" y="5979230"/>
            <a:ext cx="3119019"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BBS </a:t>
            </a:r>
            <a:r>
              <a:rPr lang="zh-TW" altLang="en-US"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連線軟體 </a:t>
            </a:r>
            <a:r>
              <a:rPr lang="en-US" altLang="zh-TW"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 </a:t>
            </a:r>
            <a:r>
              <a:rPr lang="en-US" altLang="zh-TW" b="1" dirty="0" err="1">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PCMan</a:t>
            </a:r>
            <a:endParaRPr lang="zh-TW" altLang="en-US"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85670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超文件傳輸協定 </a:t>
            </a:r>
            <a:r>
              <a:rPr lang="en-US" altLang="zh-TW" sz="4000" dirty="0"/>
              <a:t>HTTP</a:t>
            </a:r>
            <a:endParaRPr lang="zh-TW" altLang="en-US" sz="4000" dirty="0"/>
          </a:p>
        </p:txBody>
      </p:sp>
      <p:sp>
        <p:nvSpPr>
          <p:cNvPr id="3" name="內容版面配置區 2"/>
          <p:cNvSpPr>
            <a:spLocks noGrp="1"/>
          </p:cNvSpPr>
          <p:nvPr>
            <p:ph idx="1"/>
          </p:nvPr>
        </p:nvSpPr>
        <p:spPr>
          <a:xfrm>
            <a:off x="1297641" y="1428065"/>
            <a:ext cx="7234519" cy="5642660"/>
          </a:xfrm>
        </p:spPr>
        <p:txBody>
          <a:bodyPr>
            <a:normAutofit/>
          </a:bodyPr>
          <a:lstStyle/>
          <a:p>
            <a:r>
              <a:rPr lang="zh-TW" altLang="en-US" dirty="0">
                <a:solidFill>
                  <a:srgbClr val="0070C0"/>
                </a:solidFill>
              </a:rPr>
              <a:t>超文件傳輸協定</a:t>
            </a:r>
            <a:r>
              <a:rPr lang="en-US" altLang="zh-TW" dirty="0"/>
              <a:t>(hypertext transfer protocol</a:t>
            </a:r>
            <a:r>
              <a:rPr lang="zh-TW" altLang="en-US" dirty="0"/>
              <a:t>，</a:t>
            </a:r>
            <a:r>
              <a:rPr lang="en-US" altLang="zh-TW" dirty="0">
                <a:solidFill>
                  <a:srgbClr val="0070C0"/>
                </a:solidFill>
              </a:rPr>
              <a:t>HTTP</a:t>
            </a:r>
            <a:r>
              <a:rPr lang="en-US" altLang="zh-TW" dirty="0"/>
              <a:t>)</a:t>
            </a:r>
            <a:r>
              <a:rPr lang="zh-TW" altLang="en-US" dirty="0"/>
              <a:t>是網際網路上用以發佈與瀏覽</a:t>
            </a:r>
            <a:r>
              <a:rPr lang="en-US" altLang="zh-TW" dirty="0"/>
              <a:t>Web</a:t>
            </a:r>
            <a:r>
              <a:rPr lang="zh-TW" altLang="en-US" dirty="0"/>
              <a:t>文件的通訊協定。</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40</a:t>
            </a:fld>
            <a:endParaRPr lang="zh-TW" altLang="en-US"/>
          </a:p>
        </p:txBody>
      </p:sp>
      <p:sp>
        <p:nvSpPr>
          <p:cNvPr id="15" name="矩形 14">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9" name="矩形 18">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pic>
        <p:nvPicPr>
          <p:cNvPr id="4" name="圖片 3">
            <a:extLst>
              <a:ext uri="{FF2B5EF4-FFF2-40B4-BE49-F238E27FC236}">
                <a16:creationId xmlns:a16="http://schemas.microsoft.com/office/drawing/2014/main" xmlns="" id="{FFCA03F6-46C6-4B3E-BC34-2DD39ABD66BA}"/>
              </a:ext>
            </a:extLst>
          </p:cNvPr>
          <p:cNvPicPr>
            <a:picLocks noChangeAspect="1"/>
          </p:cNvPicPr>
          <p:nvPr/>
        </p:nvPicPr>
        <p:blipFill>
          <a:blip r:embed="rId8"/>
          <a:stretch>
            <a:fillRect/>
          </a:stretch>
        </p:blipFill>
        <p:spPr>
          <a:xfrm>
            <a:off x="3537527" y="2805529"/>
            <a:ext cx="5430982" cy="3649953"/>
          </a:xfrm>
          <a:prstGeom prst="rect">
            <a:avLst/>
          </a:prstGeom>
        </p:spPr>
      </p:pic>
      <p:sp>
        <p:nvSpPr>
          <p:cNvPr id="11" name="平行四邊形 10">
            <a:extLst>
              <a:ext uri="{FF2B5EF4-FFF2-40B4-BE49-F238E27FC236}">
                <a16:creationId xmlns:a16="http://schemas.microsoft.com/office/drawing/2014/main" xmlns="" id="{20427706-E8FB-4C6D-ABDB-971B473E4873}"/>
              </a:ext>
            </a:extLst>
          </p:cNvPr>
          <p:cNvSpPr/>
          <p:nvPr/>
        </p:nvSpPr>
        <p:spPr>
          <a:xfrm>
            <a:off x="876276" y="5821228"/>
            <a:ext cx="2485489" cy="634254"/>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網頁瀏覽器 </a:t>
            </a:r>
            <a:r>
              <a:rPr lang="en-US" altLang="zh-TW"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 Firefox</a:t>
            </a:r>
            <a:endParaRPr lang="zh-TW" altLang="en-US"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60217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41</a:t>
            </a:fld>
            <a:endParaRPr lang="zh-TW" altLang="en-US"/>
          </a:p>
        </p:txBody>
      </p:sp>
      <p:sp>
        <p:nvSpPr>
          <p:cNvPr id="31" name="文字版面配置區 30"/>
          <p:cNvSpPr>
            <a:spLocks noGrp="1"/>
          </p:cNvSpPr>
          <p:nvPr>
            <p:ph type="body" sz="quarter" idx="13"/>
          </p:nvPr>
        </p:nvSpPr>
        <p:spPr/>
        <p:txBody>
          <a:bodyPr>
            <a:normAutofit/>
          </a:bodyPr>
          <a:lstStyle/>
          <a:p>
            <a:r>
              <a:rPr lang="zh-TW" altLang="en-US" sz="3200" dirty="0"/>
              <a:t>目前在網際網路中使用最廣泛的協定組是</a:t>
            </a:r>
            <a:r>
              <a:rPr lang="en-US" altLang="zh-TW" sz="3200" dirty="0"/>
              <a:t>…</a:t>
            </a:r>
            <a:endParaRPr lang="zh-TW" altLang="en-US" sz="32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183337"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NetBEUI</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011815"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TCP/IP</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183337"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IPX/SPX</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152880"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Ethernet</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0545884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2"/>
                                        </p:tgtEl>
                                      </p:cBhvr>
                                    </p:animEffect>
                                    <p:set>
                                      <p:cBhvr>
                                        <p:cTn id="15" dur="1" fill="hold">
                                          <p:stCondLst>
                                            <p:cond delay="499"/>
                                          </p:stCondLst>
                                        </p:cTn>
                                        <p:tgtEl>
                                          <p:spTgt spid="62"/>
                                        </p:tgtEl>
                                        <p:attrNameLst>
                                          <p:attrName>style.visibility</p:attrName>
                                        </p:attrNameLst>
                                      </p:cBhvr>
                                      <p:to>
                                        <p:strVal val="hidden"/>
                                      </p:to>
                                    </p:set>
                                  </p:childTnLst>
                                </p:cTn>
                              </p:par>
                              <p:par>
                                <p:cTn id="16" presetID="10" presetClass="exit" presetSubtype="0" fill="hold" grpId="1"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2"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3"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42</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若希望在實際收回信件前先連上電子郵件伺服器，瀏覽並刪除不必要的廣告信，則這些動作主要透過那一通訊協定？</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670376"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FTP</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869149"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POP3</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898003"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SMTP</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811441"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IMAP</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5896753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6"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7"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IP</a:t>
            </a:r>
            <a:r>
              <a:rPr lang="zh-TW" altLang="en-US" sz="4000" dirty="0"/>
              <a:t>位址與網域名稱</a:t>
            </a:r>
          </a:p>
        </p:txBody>
      </p:sp>
      <p:sp>
        <p:nvSpPr>
          <p:cNvPr id="3" name="內容版面配置區 2"/>
          <p:cNvSpPr>
            <a:spLocks noGrp="1"/>
          </p:cNvSpPr>
          <p:nvPr>
            <p:ph idx="1"/>
          </p:nvPr>
        </p:nvSpPr>
        <p:spPr>
          <a:xfrm>
            <a:off x="1208741" y="1428065"/>
            <a:ext cx="7234519" cy="5642660"/>
          </a:xfrm>
        </p:spPr>
        <p:txBody>
          <a:bodyPr>
            <a:normAutofit/>
          </a:bodyPr>
          <a:lstStyle/>
          <a:p>
            <a:pPr marL="457200" indent="-457200">
              <a:buFont typeface="Arial" panose="020B0604020202020204" pitchFamily="34" charset="0"/>
              <a:buChar char="•"/>
            </a:pPr>
            <a:r>
              <a:rPr lang="zh-TW" altLang="en-US" dirty="0"/>
              <a:t>每一台連上網際網路的電腦都會有一組唯一的識別編號稱為</a:t>
            </a:r>
            <a:r>
              <a:rPr lang="en-US" altLang="zh-TW" dirty="0">
                <a:solidFill>
                  <a:srgbClr val="0070C0"/>
                </a:solidFill>
              </a:rPr>
              <a:t>IP</a:t>
            </a:r>
            <a:r>
              <a:rPr lang="zh-TW" altLang="en-US" dirty="0">
                <a:solidFill>
                  <a:srgbClr val="0070C0"/>
                </a:solidFill>
              </a:rPr>
              <a:t>位址</a:t>
            </a:r>
            <a:r>
              <a:rPr lang="zh-TW" altLang="en-US" dirty="0"/>
              <a:t>。</a:t>
            </a:r>
            <a:endParaRPr lang="en-US" altLang="zh-TW" dirty="0"/>
          </a:p>
          <a:p>
            <a:pPr marL="457200" indent="-457200">
              <a:buFont typeface="Arial" panose="020B0604020202020204" pitchFamily="34" charset="0"/>
              <a:buChar char="•"/>
            </a:pPr>
            <a:r>
              <a:rPr lang="en-US" altLang="zh-TW" dirty="0">
                <a:solidFill>
                  <a:srgbClr val="0070C0"/>
                </a:solidFill>
              </a:rPr>
              <a:t>IP</a:t>
            </a:r>
            <a:r>
              <a:rPr lang="zh-TW" altLang="en-US" dirty="0">
                <a:solidFill>
                  <a:srgbClr val="0070C0"/>
                </a:solidFill>
              </a:rPr>
              <a:t>位址由四個數字組成</a:t>
            </a:r>
            <a:r>
              <a:rPr lang="zh-TW" altLang="en-US" dirty="0"/>
              <a:t>，數字與數字間以句點隔開，每個數字佔 </a:t>
            </a:r>
            <a:r>
              <a:rPr lang="en-US" altLang="zh-TW" dirty="0"/>
              <a:t>8 bits</a:t>
            </a:r>
            <a:r>
              <a:rPr lang="zh-TW" altLang="en-US" dirty="0"/>
              <a:t>，範圍為十進位的 </a:t>
            </a:r>
            <a:r>
              <a:rPr lang="en-US" altLang="zh-TW" dirty="0"/>
              <a:t>0 </a:t>
            </a:r>
            <a:r>
              <a:rPr lang="zh-TW" altLang="en-US" dirty="0"/>
              <a:t>到 </a:t>
            </a:r>
            <a:r>
              <a:rPr lang="en-US" altLang="zh-TW" dirty="0"/>
              <a:t>255</a:t>
            </a:r>
            <a:r>
              <a:rPr lang="zh-TW" altLang="en-US" dirty="0"/>
              <a:t>，例如教育部網頁伺服器的 </a:t>
            </a:r>
            <a:r>
              <a:rPr lang="en-US" altLang="zh-TW" dirty="0"/>
              <a:t>IP </a:t>
            </a:r>
            <a:r>
              <a:rPr lang="zh-TW" altLang="en-US" dirty="0"/>
              <a:t>位址為</a:t>
            </a:r>
            <a:r>
              <a:rPr lang="en-US" altLang="zh-TW" dirty="0"/>
              <a:t>140.111.34.147</a:t>
            </a:r>
            <a:r>
              <a:rPr lang="zh-TW" altLang="en-US" dirty="0"/>
              <a:t>。</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43</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162390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IP </a:t>
            </a:r>
            <a:r>
              <a:rPr lang="zh-TW" altLang="en-US" sz="4000" dirty="0"/>
              <a:t>等級</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44</a:t>
            </a:fld>
            <a:endParaRPr lang="zh-TW" altLang="en-US"/>
          </a:p>
        </p:txBody>
      </p:sp>
      <p:sp>
        <p:nvSpPr>
          <p:cNvPr id="15" name="矩形 14">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9" name="矩形 18">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graphicFrame>
        <p:nvGraphicFramePr>
          <p:cNvPr id="20" name="內容版面配置區 10"/>
          <p:cNvGraphicFramePr>
            <a:graphicFrameLocks/>
          </p:cNvGraphicFramePr>
          <p:nvPr>
            <p:extLst>
              <p:ext uri="{D42A27DB-BD31-4B8C-83A1-F6EECF244321}">
                <p14:modId xmlns:p14="http://schemas.microsoft.com/office/powerpoint/2010/main" val="3872069367"/>
              </p:ext>
            </p:extLst>
          </p:nvPr>
        </p:nvGraphicFramePr>
        <p:xfrm>
          <a:off x="1080019" y="1849274"/>
          <a:ext cx="7714930" cy="3751901"/>
        </p:xfrm>
        <a:graphic>
          <a:graphicData uri="http://schemas.openxmlformats.org/drawingml/2006/table">
            <a:tbl>
              <a:tblPr firstRow="1" bandRow="1">
                <a:tableStyleId>{1FECB4D8-DB02-4DC6-A0A2-4F2EBAE1DC90}</a:tableStyleId>
              </a:tblPr>
              <a:tblGrid>
                <a:gridCol w="548123">
                  <a:extLst>
                    <a:ext uri="{9D8B030D-6E8A-4147-A177-3AD203B41FA5}">
                      <a16:colId xmlns:a16="http://schemas.microsoft.com/office/drawing/2014/main" xmlns="" val="2904903723"/>
                    </a:ext>
                  </a:extLst>
                </a:gridCol>
                <a:gridCol w="1394458">
                  <a:extLst>
                    <a:ext uri="{9D8B030D-6E8A-4147-A177-3AD203B41FA5}">
                      <a16:colId xmlns:a16="http://schemas.microsoft.com/office/drawing/2014/main" xmlns="" val="953024166"/>
                    </a:ext>
                  </a:extLst>
                </a:gridCol>
                <a:gridCol w="1054100">
                  <a:extLst>
                    <a:ext uri="{9D8B030D-6E8A-4147-A177-3AD203B41FA5}">
                      <a16:colId xmlns:a16="http://schemas.microsoft.com/office/drawing/2014/main" xmlns="" val="20002"/>
                    </a:ext>
                  </a:extLst>
                </a:gridCol>
                <a:gridCol w="1066800">
                  <a:extLst>
                    <a:ext uri="{9D8B030D-6E8A-4147-A177-3AD203B41FA5}">
                      <a16:colId xmlns:a16="http://schemas.microsoft.com/office/drawing/2014/main" xmlns="" val="3996271930"/>
                    </a:ext>
                  </a:extLst>
                </a:gridCol>
                <a:gridCol w="2019300">
                  <a:extLst>
                    <a:ext uri="{9D8B030D-6E8A-4147-A177-3AD203B41FA5}">
                      <a16:colId xmlns:a16="http://schemas.microsoft.com/office/drawing/2014/main" xmlns="" val="20004"/>
                    </a:ext>
                  </a:extLst>
                </a:gridCol>
                <a:gridCol w="1632149">
                  <a:extLst>
                    <a:ext uri="{9D8B030D-6E8A-4147-A177-3AD203B41FA5}">
                      <a16:colId xmlns:a16="http://schemas.microsoft.com/office/drawing/2014/main" xmlns="" val="20005"/>
                    </a:ext>
                  </a:extLst>
                </a:gridCol>
              </a:tblGrid>
              <a:tr h="446801">
                <a:tc>
                  <a:txBody>
                    <a:bodyPr/>
                    <a:lstStyle/>
                    <a:p>
                      <a:pPr indent="0" algn="ctr">
                        <a:spcAft>
                          <a:spcPts val="0"/>
                        </a:spcAft>
                      </a:pPr>
                      <a:r>
                        <a:rPr lang="zh-TW" altLang="en-US" sz="1600" kern="100" dirty="0">
                          <a:solidFill>
                            <a:schemeClr val="bg1"/>
                          </a:solidFill>
                          <a:effectLst/>
                          <a:latin typeface="微軟正黑體" panose="020B0604030504040204" pitchFamily="34" charset="-120"/>
                          <a:ea typeface="微軟正黑體" panose="020B0604030504040204" pitchFamily="34" charset="-120"/>
                          <a:cs typeface="Arial" panose="020B0604020202020204" pitchFamily="34" charset="0"/>
                        </a:rPr>
                        <a:t>等級</a:t>
                      </a:r>
                      <a:endParaRPr lang="zh-TW" sz="1600" kern="100" dirty="0">
                        <a:solidFill>
                          <a:schemeClr val="bg1"/>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zh-TW" altLang="en-US" sz="1600" kern="100" dirty="0">
                          <a:solidFill>
                            <a:schemeClr val="bg1"/>
                          </a:solidFill>
                          <a:effectLst/>
                          <a:latin typeface="微軟正黑體" panose="020B0604030504040204" pitchFamily="34" charset="-120"/>
                          <a:ea typeface="微軟正黑體" panose="020B0604030504040204" pitchFamily="34" charset="-120"/>
                          <a:cs typeface="Arial" panose="020B0604020202020204" pitchFamily="34" charset="0"/>
                        </a:rPr>
                        <a:t>第一個</a:t>
                      </a:r>
                      <a:r>
                        <a:rPr lang="en-US" altLang="zh-TW" sz="1600" kern="100" dirty="0">
                          <a:solidFill>
                            <a:schemeClr val="bg1"/>
                          </a:solidFill>
                          <a:effectLst/>
                          <a:latin typeface="微軟正黑體" panose="020B0604030504040204" pitchFamily="34" charset="-120"/>
                          <a:ea typeface="微軟正黑體" panose="020B0604030504040204" pitchFamily="34" charset="-120"/>
                          <a:cs typeface="Arial" panose="020B0604020202020204" pitchFamily="34" charset="0"/>
                        </a:rPr>
                        <a:t>IP</a:t>
                      </a:r>
                      <a:r>
                        <a:rPr lang="zh-TW" altLang="en-US" sz="1600" kern="100" dirty="0">
                          <a:solidFill>
                            <a:schemeClr val="bg1"/>
                          </a:solidFill>
                          <a:effectLst/>
                          <a:latin typeface="微軟正黑體" panose="020B0604030504040204" pitchFamily="34" charset="-120"/>
                          <a:ea typeface="微軟正黑體" panose="020B0604030504040204" pitchFamily="34" charset="-120"/>
                          <a:cs typeface="Arial" panose="020B0604020202020204" pitchFamily="34" charset="0"/>
                        </a:rPr>
                        <a:t>數字</a:t>
                      </a:r>
                      <a:endParaRPr lang="zh-TW" sz="1600" kern="100" dirty="0">
                        <a:solidFill>
                          <a:schemeClr val="bg1"/>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R w="12700" cap="flat" cmpd="sng" algn="ctr">
                      <a:solidFill>
                        <a:schemeClr val="bg1"/>
                      </a:solidFill>
                      <a:prstDash val="solid"/>
                      <a:round/>
                      <a:headEnd type="none" w="med" len="med"/>
                      <a:tailEnd type="none" w="med" len="med"/>
                    </a:lnR>
                  </a:tcPr>
                </a:tc>
                <a:tc>
                  <a:txBody>
                    <a:bodyPr/>
                    <a:lstStyle/>
                    <a:p>
                      <a:pPr indent="0" algn="ctr">
                        <a:spcAft>
                          <a:spcPts val="0"/>
                        </a:spcAft>
                      </a:pPr>
                      <a:r>
                        <a:rPr lang="zh-TW" altLang="en-US" sz="1600" kern="100" dirty="0">
                          <a:solidFill>
                            <a:schemeClr val="bg1"/>
                          </a:solidFill>
                          <a:effectLst/>
                          <a:latin typeface="微軟正黑體" panose="020B0604030504040204" pitchFamily="34" charset="-120"/>
                          <a:ea typeface="微軟正黑體" panose="020B0604030504040204" pitchFamily="34" charset="-120"/>
                          <a:cs typeface="Arial" panose="020B0604020202020204" pitchFamily="34" charset="0"/>
                        </a:rPr>
                        <a:t>代表網路</a:t>
                      </a:r>
                      <a:endParaRPr lang="zh-TW" sz="1600" kern="100" dirty="0">
                        <a:solidFill>
                          <a:schemeClr val="bg1"/>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tcPr>
                </a:tc>
                <a:tc>
                  <a:txBody>
                    <a:bodyPr/>
                    <a:lstStyle/>
                    <a:p>
                      <a:pPr indent="0" algn="ctr">
                        <a:spcAft>
                          <a:spcPts val="0"/>
                        </a:spcAft>
                      </a:pPr>
                      <a:r>
                        <a:rPr lang="zh-TW" altLang="en-US" sz="1600" kern="100" dirty="0">
                          <a:solidFill>
                            <a:schemeClr val="bg1"/>
                          </a:solidFill>
                          <a:effectLst/>
                          <a:latin typeface="微軟正黑體" panose="020B0604030504040204" pitchFamily="34" charset="-120"/>
                          <a:ea typeface="微軟正黑體" panose="020B0604030504040204" pitchFamily="34" charset="-120"/>
                          <a:cs typeface="Arial" panose="020B0604020202020204" pitchFamily="34" charset="0"/>
                        </a:rPr>
                        <a:t>代表主機</a:t>
                      </a:r>
                      <a:endParaRPr lang="zh-TW" sz="1600" kern="100" dirty="0">
                        <a:solidFill>
                          <a:schemeClr val="bg1"/>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R w="12700" cap="flat" cmpd="sng" algn="ctr">
                      <a:solidFill>
                        <a:schemeClr val="bg1"/>
                      </a:solidFill>
                      <a:prstDash val="solid"/>
                      <a:round/>
                      <a:headEnd type="none" w="med" len="med"/>
                      <a:tailEnd type="none" w="med" len="med"/>
                    </a:lnR>
                  </a:tcPr>
                </a:tc>
                <a:tc>
                  <a:txBody>
                    <a:bodyPr/>
                    <a:lstStyle/>
                    <a:p>
                      <a:pPr indent="0" algn="ctr">
                        <a:spcAft>
                          <a:spcPts val="0"/>
                        </a:spcAft>
                      </a:pPr>
                      <a:r>
                        <a:rPr lang="zh-TW" altLang="en-US" sz="1600" kern="100" dirty="0">
                          <a:solidFill>
                            <a:schemeClr val="bg1"/>
                          </a:solidFill>
                          <a:effectLst/>
                          <a:latin typeface="微軟正黑體" panose="020B0604030504040204" pitchFamily="34" charset="-120"/>
                          <a:ea typeface="微軟正黑體" panose="020B0604030504040204" pitchFamily="34" charset="-120"/>
                          <a:cs typeface="Arial" panose="020B0604020202020204" pitchFamily="34" charset="0"/>
                        </a:rPr>
                        <a:t>可容納最大主機數目</a:t>
                      </a:r>
                      <a:endParaRPr lang="zh-TW" sz="1600" kern="100" dirty="0">
                        <a:solidFill>
                          <a:schemeClr val="bg1"/>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indent="0" algn="ctr">
                        <a:spcAft>
                          <a:spcPts val="0"/>
                        </a:spcAft>
                      </a:pPr>
                      <a:r>
                        <a:rPr lang="zh-TW" altLang="en-US" sz="1600" kern="100" dirty="0">
                          <a:solidFill>
                            <a:schemeClr val="bg1"/>
                          </a:solidFill>
                          <a:effectLst/>
                          <a:latin typeface="微軟正黑體" panose="020B0604030504040204" pitchFamily="34" charset="-120"/>
                          <a:ea typeface="微軟正黑體" panose="020B0604030504040204" pitchFamily="34" charset="-120"/>
                          <a:cs typeface="Arial" panose="020B0604020202020204" pitchFamily="34" charset="0"/>
                        </a:rPr>
                        <a:t>適用規模</a:t>
                      </a:r>
                      <a:endParaRPr lang="zh-TW" sz="1600" kern="100" dirty="0">
                        <a:solidFill>
                          <a:schemeClr val="bg1"/>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xmlns="" val="3668398475"/>
                  </a:ext>
                </a:extLst>
              </a:tr>
              <a:tr h="661020">
                <a:tc>
                  <a:txBody>
                    <a:bodyPr/>
                    <a:lstStyle/>
                    <a:p>
                      <a:pPr indent="0" algn="ctr">
                        <a:spcAft>
                          <a:spcPts val="0"/>
                        </a:spcAft>
                      </a:pPr>
                      <a:r>
                        <a:rPr lang="en-US" altLang="zh-TW" sz="1800" kern="100" dirty="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rPr>
                        <a:t>A</a:t>
                      </a:r>
                      <a:endParaRPr lang="zh-TW" sz="1800" kern="100" dirty="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en-US" alt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0~~127</a:t>
                      </a:r>
                      <a:endParaRPr 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R w="12700" cap="flat" cmpd="sng" algn="ctr">
                      <a:solidFill>
                        <a:schemeClr val="bg1"/>
                      </a:solidFill>
                      <a:prstDash val="solid"/>
                      <a:round/>
                      <a:headEnd type="none" w="med" len="med"/>
                      <a:tailEnd type="none" w="med" len="med"/>
                    </a:lnR>
                  </a:tcPr>
                </a:tc>
                <a:tc>
                  <a:txBody>
                    <a:bodyPr/>
                    <a:lstStyle/>
                    <a:p>
                      <a:pPr indent="0" algn="l">
                        <a:spcAft>
                          <a:spcPts val="0"/>
                        </a:spcAft>
                      </a:pPr>
                      <a:r>
                        <a:rPr lang="en-US" alt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W</a:t>
                      </a:r>
                      <a:endParaRPr 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tcPr>
                </a:tc>
                <a:tc>
                  <a:txBody>
                    <a:bodyPr/>
                    <a:lstStyle/>
                    <a:p>
                      <a:pPr indent="0" algn="l">
                        <a:spcAft>
                          <a:spcPts val="0"/>
                        </a:spcAft>
                      </a:pPr>
                      <a:r>
                        <a:rPr lang="en-US" alt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X.Y.Z</a:t>
                      </a:r>
                      <a:endParaRPr 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R w="12700" cap="flat" cmpd="sng" algn="ctr">
                      <a:solidFill>
                        <a:schemeClr val="bg1"/>
                      </a:solidFill>
                      <a:prstDash val="solid"/>
                      <a:round/>
                      <a:headEnd type="none" w="med" len="med"/>
                      <a:tailEnd type="none" w="med" len="med"/>
                    </a:lnR>
                  </a:tcPr>
                </a:tc>
                <a:tc>
                  <a:txBody>
                    <a:bodyPr/>
                    <a:lstStyle/>
                    <a:p>
                      <a:pPr indent="0" algn="l">
                        <a:spcAft>
                          <a:spcPts val="0"/>
                        </a:spcAft>
                      </a:pPr>
                      <a:r>
                        <a:rPr lang="en-US" alt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2</a:t>
                      </a:r>
                      <a:r>
                        <a:rPr lang="en-US" altLang="zh-TW" sz="1600" kern="100" baseline="300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24</a:t>
                      </a:r>
                      <a:r>
                        <a:rPr lang="en-US" alt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=16,777,216</a:t>
                      </a:r>
                      <a:endParaRPr 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indent="0" algn="l">
                        <a:spcAft>
                          <a:spcPts val="0"/>
                        </a:spcAft>
                      </a:pPr>
                      <a:r>
                        <a:rPr lang="zh-TW" altLang="en-US"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國家級單位</a:t>
                      </a:r>
                      <a:endParaRPr 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xmlns="" val="1935825017"/>
                  </a:ext>
                </a:extLst>
              </a:tr>
              <a:tr h="661020">
                <a:tc>
                  <a:txBody>
                    <a:bodyPr/>
                    <a:lstStyle/>
                    <a:p>
                      <a:pPr indent="0" algn="ctr">
                        <a:spcAft>
                          <a:spcPts val="0"/>
                        </a:spcAft>
                      </a:pPr>
                      <a:r>
                        <a:rPr lang="en-US" altLang="zh-TW" sz="1800" kern="100" dirty="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rPr>
                        <a:t>B</a:t>
                      </a:r>
                      <a:endParaRPr lang="zh-TW" sz="1800" kern="100" dirty="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en-US" alt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128~191</a:t>
                      </a:r>
                      <a:endParaRPr 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R w="12700" cap="flat" cmpd="sng" algn="ctr">
                      <a:solidFill>
                        <a:schemeClr val="bg1"/>
                      </a:solidFill>
                      <a:prstDash val="solid"/>
                      <a:round/>
                      <a:headEnd type="none" w="med" len="med"/>
                      <a:tailEnd type="none" w="med" len="med"/>
                    </a:lnR>
                  </a:tcPr>
                </a:tc>
                <a:tc>
                  <a:txBody>
                    <a:bodyPr/>
                    <a:lstStyle/>
                    <a:p>
                      <a:pPr indent="0" algn="l">
                        <a:spcAft>
                          <a:spcPts val="0"/>
                        </a:spcAft>
                      </a:pPr>
                      <a:r>
                        <a:rPr lang="en-US" alt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W.X</a:t>
                      </a:r>
                      <a:endParaRPr 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tcPr>
                </a:tc>
                <a:tc>
                  <a:txBody>
                    <a:bodyPr/>
                    <a:lstStyle/>
                    <a:p>
                      <a:pPr indent="0" algn="l">
                        <a:spcAft>
                          <a:spcPts val="0"/>
                        </a:spcAft>
                      </a:pPr>
                      <a:r>
                        <a:rPr lang="en-US" alt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Y.Z</a:t>
                      </a:r>
                      <a:endParaRPr 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R w="12700" cap="flat" cmpd="sng" algn="ctr">
                      <a:solidFill>
                        <a:schemeClr val="bg1"/>
                      </a:solidFill>
                      <a:prstDash val="solid"/>
                      <a:round/>
                      <a:headEnd type="none" w="med" len="med"/>
                      <a:tailEnd type="none" w="med" len="med"/>
                    </a:lnR>
                  </a:tcPr>
                </a:tc>
                <a:tc>
                  <a:txBody>
                    <a:bodyPr/>
                    <a:lstStyle/>
                    <a:p>
                      <a:pPr indent="0" algn="l">
                        <a:spcAft>
                          <a:spcPts val="0"/>
                        </a:spcAft>
                      </a:pPr>
                      <a:r>
                        <a:rPr lang="en-US" alt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2</a:t>
                      </a:r>
                      <a:r>
                        <a:rPr lang="en-US" altLang="zh-TW" sz="1600" kern="100" baseline="300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16</a:t>
                      </a:r>
                      <a:r>
                        <a:rPr lang="en-US" alt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=65,536</a:t>
                      </a:r>
                      <a:endParaRPr 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indent="0" algn="l">
                        <a:spcAft>
                          <a:spcPts val="0"/>
                        </a:spcAft>
                      </a:pPr>
                      <a:r>
                        <a:rPr lang="zh-TW" altLang="en-US"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跨國企業或組織</a:t>
                      </a:r>
                      <a:endParaRPr 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xmlns="" val="440960867"/>
                  </a:ext>
                </a:extLst>
              </a:tr>
              <a:tr h="661020">
                <a:tc>
                  <a:txBody>
                    <a:bodyPr/>
                    <a:lstStyle/>
                    <a:p>
                      <a:pPr indent="0" algn="ctr">
                        <a:spcAft>
                          <a:spcPts val="0"/>
                        </a:spcAft>
                      </a:pPr>
                      <a:r>
                        <a:rPr lang="en-US" altLang="zh-TW" sz="1800" kern="100" dirty="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rPr>
                        <a:t>C</a:t>
                      </a:r>
                      <a:endParaRPr lang="zh-TW" sz="1800" kern="100" dirty="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en-US" alt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192~223</a:t>
                      </a:r>
                      <a:endParaRPr 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R w="12700" cap="flat" cmpd="sng" algn="ctr">
                      <a:solidFill>
                        <a:schemeClr val="bg1"/>
                      </a:solidFill>
                      <a:prstDash val="solid"/>
                      <a:round/>
                      <a:headEnd type="none" w="med" len="med"/>
                      <a:tailEnd type="none" w="med" len="med"/>
                    </a:lnR>
                  </a:tcPr>
                </a:tc>
                <a:tc>
                  <a:txBody>
                    <a:bodyPr/>
                    <a:lstStyle/>
                    <a:p>
                      <a:pPr indent="0" algn="l">
                        <a:spcAft>
                          <a:spcPts val="0"/>
                        </a:spcAft>
                      </a:pPr>
                      <a:r>
                        <a:rPr lang="en-US" alt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W.X.Y</a:t>
                      </a:r>
                      <a:endParaRPr 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tcPr>
                </a:tc>
                <a:tc>
                  <a:txBody>
                    <a:bodyPr/>
                    <a:lstStyle/>
                    <a:p>
                      <a:pPr indent="0" algn="l">
                        <a:spcAft>
                          <a:spcPts val="0"/>
                        </a:spcAft>
                      </a:pPr>
                      <a:r>
                        <a:rPr lang="en-US" alt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Z</a:t>
                      </a:r>
                      <a:endParaRPr 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R w="12700" cap="flat" cmpd="sng" algn="ctr">
                      <a:solidFill>
                        <a:schemeClr val="bg1"/>
                      </a:solidFill>
                      <a:prstDash val="solid"/>
                      <a:round/>
                      <a:headEnd type="none" w="med" len="med"/>
                      <a:tailEnd type="none" w="med" len="med"/>
                    </a:lnR>
                  </a:tcPr>
                </a:tc>
                <a:tc>
                  <a:txBody>
                    <a:bodyPr/>
                    <a:lstStyle/>
                    <a:p>
                      <a:pPr indent="0" algn="l">
                        <a:spcAft>
                          <a:spcPts val="0"/>
                        </a:spcAft>
                      </a:pPr>
                      <a:r>
                        <a:rPr lang="en-US" alt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2</a:t>
                      </a:r>
                      <a:r>
                        <a:rPr lang="en-US" altLang="zh-TW" sz="1600" kern="100" baseline="300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8</a:t>
                      </a:r>
                      <a:r>
                        <a:rPr lang="en-US" alt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=256</a:t>
                      </a:r>
                      <a:endParaRPr 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indent="0" algn="l">
                        <a:spcAft>
                          <a:spcPts val="0"/>
                        </a:spcAft>
                      </a:pPr>
                      <a:r>
                        <a:rPr lang="zh-TW" altLang="en-US"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小型企業或組織</a:t>
                      </a:r>
                      <a:endParaRPr 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xmlns="" val="3095674036"/>
                  </a:ext>
                </a:extLst>
              </a:tr>
              <a:tr h="661020">
                <a:tc>
                  <a:txBody>
                    <a:bodyPr/>
                    <a:lstStyle/>
                    <a:p>
                      <a:pPr indent="0" algn="ctr">
                        <a:spcAft>
                          <a:spcPts val="0"/>
                        </a:spcAft>
                      </a:pPr>
                      <a:r>
                        <a:rPr lang="en-US" altLang="zh-TW" sz="1800" kern="100" dirty="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rPr>
                        <a:t>D</a:t>
                      </a:r>
                      <a:endParaRPr lang="zh-TW" sz="1800" kern="100" dirty="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en-US" alt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224~239</a:t>
                      </a:r>
                      <a:endParaRPr 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R w="12700" cap="flat" cmpd="sng" algn="ctr">
                      <a:solidFill>
                        <a:schemeClr val="bg1"/>
                      </a:solidFill>
                      <a:prstDash val="solid"/>
                      <a:round/>
                      <a:headEnd type="none" w="med" len="med"/>
                      <a:tailEnd type="none" w="med" len="med"/>
                    </a:lnR>
                  </a:tcPr>
                </a:tc>
                <a:tc gridSpan="4">
                  <a:txBody>
                    <a:bodyPr/>
                    <a:lstStyle/>
                    <a:p>
                      <a:pPr indent="0" algn="ctr">
                        <a:spcAft>
                          <a:spcPts val="0"/>
                        </a:spcAft>
                      </a:pPr>
                      <a:r>
                        <a:rPr lang="zh-TW" altLang="en-US"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群組廣播 </a:t>
                      </a:r>
                      <a:r>
                        <a:rPr lang="en-US" alt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(multicast)</a:t>
                      </a:r>
                      <a:endParaRPr 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tcPr>
                </a:tc>
                <a:tc hMerge="1">
                  <a:txBody>
                    <a:bodyPr/>
                    <a:lstStyle/>
                    <a:p>
                      <a:pPr indent="0" algn="l">
                        <a:spcAft>
                          <a:spcPts val="0"/>
                        </a:spcAft>
                      </a:pPr>
                      <a:endParaRPr lang="zh-TW" sz="18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R w="12700" cap="flat" cmpd="sng" algn="ctr">
                      <a:solidFill>
                        <a:schemeClr val="bg1"/>
                      </a:solidFill>
                      <a:prstDash val="solid"/>
                      <a:round/>
                      <a:headEnd type="none" w="med" len="med"/>
                      <a:tailEnd type="none" w="med" len="med"/>
                    </a:lnR>
                  </a:tcPr>
                </a:tc>
                <a:tc hMerge="1">
                  <a:txBody>
                    <a:bodyPr/>
                    <a:lstStyle/>
                    <a:p>
                      <a:pPr indent="0" algn="l">
                        <a:spcAft>
                          <a:spcPts val="0"/>
                        </a:spcAft>
                      </a:pPr>
                      <a:endParaRPr lang="zh-TW" sz="18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pPr indent="0" algn="l">
                        <a:spcAft>
                          <a:spcPts val="0"/>
                        </a:spcAft>
                      </a:pPr>
                      <a:endParaRPr lang="zh-TW" sz="18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xmlns="" val="169204621"/>
                  </a:ext>
                </a:extLst>
              </a:tr>
              <a:tr h="661020">
                <a:tc>
                  <a:txBody>
                    <a:bodyPr/>
                    <a:lstStyle/>
                    <a:p>
                      <a:pPr indent="0" algn="ctr">
                        <a:spcAft>
                          <a:spcPts val="0"/>
                        </a:spcAft>
                      </a:pPr>
                      <a:r>
                        <a:rPr lang="en-US" altLang="zh-TW" sz="1800" kern="100" dirty="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rPr>
                        <a:t>E</a:t>
                      </a:r>
                      <a:endParaRPr lang="zh-TW" sz="1800" kern="100" dirty="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en-US" alt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240~255</a:t>
                      </a:r>
                      <a:endParaRPr 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R w="12700" cap="flat" cmpd="sng" algn="ctr">
                      <a:solidFill>
                        <a:schemeClr val="bg1"/>
                      </a:solidFill>
                      <a:prstDash val="solid"/>
                      <a:round/>
                      <a:headEnd type="none" w="med" len="med"/>
                      <a:tailEnd type="none" w="med" len="med"/>
                    </a:lnR>
                  </a:tcPr>
                </a:tc>
                <a:tc gridSpan="4">
                  <a:txBody>
                    <a:bodyPr/>
                    <a:lstStyle/>
                    <a:p>
                      <a:pPr indent="0" algn="ctr">
                        <a:spcAft>
                          <a:spcPts val="0"/>
                        </a:spcAft>
                      </a:pPr>
                      <a:r>
                        <a:rPr lang="zh-TW" altLang="en-US"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rPr>
                        <a:t>保留位址</a:t>
                      </a:r>
                      <a:endParaRPr lang="zh-TW" sz="16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tcPr>
                </a:tc>
                <a:tc hMerge="1">
                  <a:txBody>
                    <a:bodyPr/>
                    <a:lstStyle/>
                    <a:p>
                      <a:pPr indent="0" algn="l">
                        <a:spcAft>
                          <a:spcPts val="0"/>
                        </a:spcAft>
                      </a:pPr>
                      <a:endParaRPr lang="zh-TW" sz="18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R w="12700" cap="flat" cmpd="sng" algn="ctr">
                      <a:solidFill>
                        <a:schemeClr val="bg1"/>
                      </a:solidFill>
                      <a:prstDash val="solid"/>
                      <a:round/>
                      <a:headEnd type="none" w="med" len="med"/>
                      <a:tailEnd type="none" w="med" len="med"/>
                    </a:lnR>
                  </a:tcPr>
                </a:tc>
                <a:tc hMerge="1">
                  <a:txBody>
                    <a:bodyPr/>
                    <a:lstStyle/>
                    <a:p>
                      <a:pPr indent="0" algn="l">
                        <a:spcAft>
                          <a:spcPts val="0"/>
                        </a:spcAft>
                      </a:pPr>
                      <a:endParaRPr lang="zh-TW" sz="18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hMerge="1">
                  <a:txBody>
                    <a:bodyPr/>
                    <a:lstStyle/>
                    <a:p>
                      <a:pPr indent="0" algn="l">
                        <a:spcAft>
                          <a:spcPts val="0"/>
                        </a:spcAft>
                      </a:pPr>
                      <a:endParaRPr lang="zh-TW" sz="1800" kern="100" dirty="0">
                        <a:solidFill>
                          <a:schemeClr val="tx1">
                            <a:lumMod val="75000"/>
                            <a:lumOff val="25000"/>
                          </a:schemeClr>
                        </a:solidFill>
                        <a:effectLst/>
                        <a:latin typeface="微軟正黑體" panose="020B0604030504040204" pitchFamily="34" charset="-120"/>
                        <a:ea typeface="微軟正黑體" panose="020B0604030504040204" pitchFamily="34" charset="-12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xmlns="" val="1666599767"/>
                  </a:ext>
                </a:extLst>
              </a:tr>
            </a:tbl>
          </a:graphicData>
        </a:graphic>
      </p:graphicFrame>
    </p:spTree>
    <p:extLst>
      <p:ext uri="{BB962C8B-B14F-4D97-AF65-F5344CB8AC3E}">
        <p14:creationId xmlns:p14="http://schemas.microsoft.com/office/powerpoint/2010/main" val="2620337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網路位址的意義</a:t>
            </a:r>
          </a:p>
        </p:txBody>
      </p:sp>
      <p:sp>
        <p:nvSpPr>
          <p:cNvPr id="3" name="內容版面配置區 2"/>
          <p:cNvSpPr>
            <a:spLocks noGrp="1"/>
          </p:cNvSpPr>
          <p:nvPr>
            <p:ph idx="1"/>
          </p:nvPr>
        </p:nvSpPr>
        <p:spPr>
          <a:xfrm>
            <a:off x="1193801" y="1428065"/>
            <a:ext cx="7670800" cy="5642660"/>
          </a:xfrm>
        </p:spPr>
        <p:txBody>
          <a:bodyPr>
            <a:normAutofit/>
          </a:bodyPr>
          <a:lstStyle/>
          <a:p>
            <a:pPr marL="457200" indent="-457200">
              <a:buFont typeface="Arial" panose="020B0604020202020204" pitchFamily="34" charset="0"/>
              <a:buChar char="•"/>
            </a:pPr>
            <a:r>
              <a:rPr lang="en-US" altLang="zh-TW" dirty="0"/>
              <a:t>127.X.Y.Z</a:t>
            </a:r>
            <a:r>
              <a:rPr lang="zh-TW" altLang="en-US" dirty="0"/>
              <a:t>：例如</a:t>
            </a:r>
            <a:r>
              <a:rPr lang="en-US" altLang="zh-TW" dirty="0"/>
              <a:t>127.0.0.1</a:t>
            </a:r>
            <a:r>
              <a:rPr lang="zh-TW" altLang="en-US" dirty="0"/>
              <a:t>是用來測試本地主機</a:t>
            </a:r>
            <a:r>
              <a:rPr lang="en-US" altLang="zh-TW" dirty="0"/>
              <a:t>(</a:t>
            </a:r>
            <a:r>
              <a:rPr lang="en-US" altLang="zh-TW" dirty="0" err="1"/>
              <a:t>localhost</a:t>
            </a:r>
            <a:r>
              <a:rPr lang="en-US" altLang="zh-TW" dirty="0"/>
              <a:t>)</a:t>
            </a:r>
            <a:r>
              <a:rPr lang="zh-TW" altLang="en-US" dirty="0"/>
              <a:t>的特殊</a:t>
            </a:r>
            <a:r>
              <a:rPr lang="en-US" altLang="zh-TW" dirty="0"/>
              <a:t>IP</a:t>
            </a:r>
            <a:r>
              <a:rPr lang="zh-TW" altLang="en-US" dirty="0"/>
              <a:t>。</a:t>
            </a:r>
          </a:p>
          <a:p>
            <a:pPr marL="457200" indent="-457200">
              <a:buFont typeface="Arial" panose="020B0604020202020204" pitchFamily="34" charset="0"/>
              <a:buChar char="•"/>
            </a:pPr>
            <a:r>
              <a:rPr lang="zh-TW" altLang="en-US" dirty="0"/>
              <a:t>代表主機的數字為</a:t>
            </a:r>
            <a:r>
              <a:rPr lang="en-US" altLang="zh-TW" dirty="0"/>
              <a:t>0</a:t>
            </a:r>
            <a:r>
              <a:rPr lang="zh-TW" altLang="en-US" dirty="0"/>
              <a:t>或</a:t>
            </a:r>
            <a:r>
              <a:rPr lang="en-US" altLang="zh-TW" dirty="0"/>
              <a:t>255</a:t>
            </a:r>
            <a:r>
              <a:rPr lang="zh-TW" altLang="en-US" dirty="0"/>
              <a:t>：例如</a:t>
            </a:r>
            <a:r>
              <a:rPr lang="en-US" altLang="zh-TW" dirty="0"/>
              <a:t>211.74.138.255</a:t>
            </a:r>
            <a:r>
              <a:rPr lang="zh-TW" altLang="en-US" dirty="0"/>
              <a:t>代表廣播位址。</a:t>
            </a:r>
            <a:endParaRPr lang="en-US" altLang="zh-TW" dirty="0"/>
          </a:p>
          <a:p>
            <a:pPr marL="457200" indent="-457200">
              <a:buFont typeface="Arial" panose="020B0604020202020204" pitchFamily="34" charset="0"/>
              <a:buChar char="•"/>
            </a:pPr>
            <a:r>
              <a:rPr lang="zh-TW" altLang="en-US" dirty="0"/>
              <a:t>私有位址：供內部區域網路使用的保留</a:t>
            </a:r>
            <a:r>
              <a:rPr lang="en-US" altLang="zh-TW" dirty="0"/>
              <a:t>IP</a:t>
            </a:r>
            <a:r>
              <a:rPr lang="zh-TW" altLang="en-US" dirty="0"/>
              <a:t>。</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45</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409308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私有位址</a:t>
            </a:r>
          </a:p>
        </p:txBody>
      </p:sp>
      <p:sp>
        <p:nvSpPr>
          <p:cNvPr id="3" name="內容版面配置區 2"/>
          <p:cNvSpPr>
            <a:spLocks noGrp="1"/>
          </p:cNvSpPr>
          <p:nvPr>
            <p:ph idx="1"/>
          </p:nvPr>
        </p:nvSpPr>
        <p:spPr>
          <a:xfrm>
            <a:off x="1155701" y="1582331"/>
            <a:ext cx="7670800" cy="5642660"/>
          </a:xfrm>
        </p:spPr>
        <p:txBody>
          <a:bodyPr>
            <a:normAutofit/>
          </a:bodyPr>
          <a:lstStyle/>
          <a:p>
            <a:r>
              <a:rPr lang="zh-TW" altLang="en-US" dirty="0"/>
              <a:t>這些範圍內的 </a:t>
            </a:r>
            <a:r>
              <a:rPr lang="en-US" altLang="zh-TW" dirty="0"/>
              <a:t>IP </a:t>
            </a:r>
            <a:r>
              <a:rPr lang="zh-TW" altLang="en-US" dirty="0"/>
              <a:t>無法在 </a:t>
            </a:r>
            <a:r>
              <a:rPr lang="en-US" altLang="zh-TW" dirty="0"/>
              <a:t>Internet</a:t>
            </a:r>
            <a:r>
              <a:rPr lang="zh-TW" altLang="en-US" dirty="0"/>
              <a:t>上流通，分別是：</a:t>
            </a:r>
          </a:p>
          <a:p>
            <a:pPr algn="l"/>
            <a:r>
              <a:rPr lang="en-US" altLang="zh-TW" dirty="0">
                <a:solidFill>
                  <a:srgbClr val="0070C0"/>
                </a:solidFill>
              </a:rPr>
              <a:t>Class A</a:t>
            </a:r>
            <a:r>
              <a:rPr lang="zh-TW" altLang="en-US" dirty="0"/>
              <a:t>：</a:t>
            </a:r>
            <a:r>
              <a:rPr lang="en-US" altLang="zh-TW" dirty="0"/>
              <a:t>10.0.0.0</a:t>
            </a:r>
            <a:r>
              <a:rPr lang="zh-TW" altLang="en-US" dirty="0"/>
              <a:t>～</a:t>
            </a:r>
            <a:r>
              <a:rPr lang="en-US" altLang="zh-TW" dirty="0"/>
              <a:t>10.255.255.255 </a:t>
            </a:r>
          </a:p>
          <a:p>
            <a:pPr algn="l"/>
            <a:r>
              <a:rPr lang="en-US" altLang="zh-TW" dirty="0">
                <a:solidFill>
                  <a:srgbClr val="0070C0"/>
                </a:solidFill>
              </a:rPr>
              <a:t>Class B</a:t>
            </a:r>
            <a:r>
              <a:rPr lang="zh-TW" altLang="en-US" dirty="0"/>
              <a:t>：</a:t>
            </a:r>
            <a:r>
              <a:rPr lang="en-US" altLang="zh-TW" dirty="0"/>
              <a:t>172.16.0.0</a:t>
            </a:r>
            <a:r>
              <a:rPr lang="zh-TW" altLang="en-US" dirty="0"/>
              <a:t>～</a:t>
            </a:r>
            <a:r>
              <a:rPr lang="en-US" altLang="zh-TW" dirty="0"/>
              <a:t>172.31.255.255 </a:t>
            </a:r>
          </a:p>
          <a:p>
            <a:pPr algn="l"/>
            <a:r>
              <a:rPr lang="en-US" altLang="zh-TW" dirty="0">
                <a:solidFill>
                  <a:srgbClr val="0070C0"/>
                </a:solidFill>
              </a:rPr>
              <a:t>Class C</a:t>
            </a:r>
            <a:r>
              <a:rPr lang="zh-TW" altLang="en-US" dirty="0"/>
              <a:t>：</a:t>
            </a:r>
            <a:r>
              <a:rPr lang="en-US" altLang="zh-TW" dirty="0"/>
              <a:t>192.168.0.0</a:t>
            </a:r>
            <a:r>
              <a:rPr lang="zh-TW" altLang="en-US" dirty="0"/>
              <a:t>～</a:t>
            </a:r>
            <a:r>
              <a:rPr lang="en-US" altLang="zh-TW" dirty="0"/>
              <a:t>192.168.255.255</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46</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910374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網域名稱</a:t>
            </a:r>
          </a:p>
        </p:txBody>
      </p:sp>
      <p:sp>
        <p:nvSpPr>
          <p:cNvPr id="3" name="內容版面配置區 2"/>
          <p:cNvSpPr>
            <a:spLocks noGrp="1"/>
          </p:cNvSpPr>
          <p:nvPr>
            <p:ph idx="1"/>
          </p:nvPr>
        </p:nvSpPr>
        <p:spPr>
          <a:xfrm>
            <a:off x="1206501" y="1428065"/>
            <a:ext cx="7670800" cy="5642660"/>
          </a:xfrm>
        </p:spPr>
        <p:txBody>
          <a:bodyPr>
            <a:normAutofit/>
          </a:bodyPr>
          <a:lstStyle/>
          <a:p>
            <a:r>
              <a:rPr lang="zh-TW" altLang="en-US" dirty="0"/>
              <a:t>當我們要連上網際網路上的某一主機時，必須鍵入該主機的</a:t>
            </a:r>
            <a:r>
              <a:rPr lang="en-US" altLang="zh-TW" dirty="0"/>
              <a:t>IP </a:t>
            </a:r>
            <a:r>
              <a:rPr lang="zh-TW" altLang="en-US" dirty="0"/>
              <a:t>位址。但由於 </a:t>
            </a:r>
            <a:r>
              <a:rPr lang="en-US" altLang="zh-TW" dirty="0"/>
              <a:t>IP </a:t>
            </a:r>
            <a:r>
              <a:rPr lang="zh-TW" altLang="en-US" dirty="0"/>
              <a:t>位址不容易記憶，因此採用另一種較有意義的名稱方式來代表 </a:t>
            </a:r>
            <a:r>
              <a:rPr lang="en-US" altLang="zh-TW" dirty="0"/>
              <a:t>IP </a:t>
            </a:r>
            <a:r>
              <a:rPr lang="zh-TW" altLang="en-US" dirty="0"/>
              <a:t>位址，稱之為</a:t>
            </a:r>
            <a:r>
              <a:rPr lang="zh-TW" altLang="en-US" dirty="0">
                <a:solidFill>
                  <a:srgbClr val="0070C0"/>
                </a:solidFill>
              </a:rPr>
              <a:t>網域名稱</a:t>
            </a:r>
            <a:r>
              <a:rPr lang="en-US" altLang="zh-TW" dirty="0">
                <a:solidFill>
                  <a:srgbClr val="0070C0"/>
                </a:solidFill>
              </a:rPr>
              <a:t>(domain name)</a:t>
            </a:r>
            <a:r>
              <a:rPr lang="zh-TW" altLang="en-US" dirty="0"/>
              <a:t>，並透過網域名稱伺服器</a:t>
            </a:r>
            <a:r>
              <a:rPr lang="en-US" altLang="zh-TW" dirty="0"/>
              <a:t>(domain name system server</a:t>
            </a:r>
            <a:r>
              <a:rPr lang="zh-TW" altLang="en-US" dirty="0"/>
              <a:t>，</a:t>
            </a:r>
            <a:r>
              <a:rPr lang="en-US" altLang="zh-TW" dirty="0"/>
              <a:t>DNS server )</a:t>
            </a:r>
            <a:r>
              <a:rPr lang="zh-TW" altLang="en-US" dirty="0"/>
              <a:t>將之轉換為對應的</a:t>
            </a:r>
            <a:r>
              <a:rPr lang="en-US" altLang="zh-TW" dirty="0"/>
              <a:t>IP</a:t>
            </a:r>
            <a:r>
              <a:rPr lang="zh-TW" altLang="en-US" dirty="0"/>
              <a:t>位址。</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47</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431988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網域名稱</a:t>
            </a:r>
          </a:p>
        </p:txBody>
      </p:sp>
      <p:sp>
        <p:nvSpPr>
          <p:cNvPr id="3" name="內容版面配置區 2"/>
          <p:cNvSpPr>
            <a:spLocks noGrp="1"/>
          </p:cNvSpPr>
          <p:nvPr>
            <p:ph idx="1"/>
          </p:nvPr>
        </p:nvSpPr>
        <p:spPr>
          <a:xfrm>
            <a:off x="1131384" y="1428065"/>
            <a:ext cx="7670800" cy="5642660"/>
          </a:xfrm>
        </p:spPr>
        <p:txBody>
          <a:bodyPr>
            <a:normAutofit/>
          </a:bodyPr>
          <a:lstStyle/>
          <a:p>
            <a:r>
              <a:rPr lang="zh-TW" altLang="en-US" dirty="0"/>
              <a:t>例如我們可以輸入統一入學測驗中心的網域名稱</a:t>
            </a:r>
            <a:r>
              <a:rPr lang="en-US" altLang="zh-TW" dirty="0"/>
              <a:t>www.tcte.edu.tw</a:t>
            </a:r>
            <a:r>
              <a:rPr lang="zh-TW" altLang="en-US" dirty="0"/>
              <a:t>，</a:t>
            </a:r>
            <a:r>
              <a:rPr lang="en-US" altLang="zh-TW" dirty="0"/>
              <a:t>DNS server</a:t>
            </a:r>
            <a:r>
              <a:rPr lang="zh-TW" altLang="en-US" dirty="0"/>
              <a:t>會自動將之轉換為對應的</a:t>
            </a:r>
            <a:r>
              <a:rPr lang="en-US" altLang="zh-TW" dirty="0"/>
              <a:t>IP </a:t>
            </a:r>
            <a:r>
              <a:rPr lang="zh-TW" altLang="en-US" dirty="0"/>
              <a:t>位址</a:t>
            </a:r>
            <a:r>
              <a:rPr lang="en-US" altLang="zh-TW" dirty="0"/>
              <a:t>210.60.249.240</a:t>
            </a:r>
            <a:r>
              <a:rPr lang="zh-TW" altLang="en-US" dirty="0"/>
              <a:t>。</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48</a:t>
            </a:fld>
            <a:endParaRPr lang="zh-TW" altLang="en-US"/>
          </a:p>
        </p:txBody>
      </p:sp>
      <p:pic>
        <p:nvPicPr>
          <p:cNvPr id="4" name="圖片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73943" y="3437964"/>
            <a:ext cx="6828241" cy="3222794"/>
          </a:xfrm>
          <a:prstGeom prst="rect">
            <a:avLst/>
          </a:prstGeom>
        </p:spPr>
      </p:pic>
      <p:sp>
        <p:nvSpPr>
          <p:cNvPr id="11" name="矩形 10">
            <a:hlinkClick r:id="rId4"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7"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8"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774924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rial" panose="020B0604020202020204" pitchFamily="34" charset="0"/>
              </a:rPr>
              <a:t>LAN</a:t>
            </a:r>
            <a:r>
              <a:rPr lang="zh-TW" altLang="en-US" dirty="0">
                <a:latin typeface="Arial" panose="020B0604020202020204" pitchFamily="34" charset="0"/>
              </a:rPr>
              <a:t>與</a:t>
            </a:r>
            <a:r>
              <a:rPr lang="en-US" altLang="zh-TW" dirty="0">
                <a:latin typeface="Arial" panose="020B0604020202020204" pitchFamily="34" charset="0"/>
              </a:rPr>
              <a:t>WAN</a:t>
            </a:r>
            <a:endParaRPr lang="zh-TW" altLang="en-US" dirty="0"/>
          </a:p>
        </p:txBody>
      </p:sp>
      <p:sp>
        <p:nvSpPr>
          <p:cNvPr id="3" name="內容版面配置區 2"/>
          <p:cNvSpPr>
            <a:spLocks noGrp="1"/>
          </p:cNvSpPr>
          <p:nvPr>
            <p:ph idx="1"/>
          </p:nvPr>
        </p:nvSpPr>
        <p:spPr>
          <a:xfrm>
            <a:off x="1272241" y="1440311"/>
            <a:ext cx="7234519" cy="5417689"/>
          </a:xfrm>
        </p:spPr>
        <p:txBody>
          <a:bodyPr>
            <a:noAutofit/>
          </a:bodyPr>
          <a:lstStyle/>
          <a:p>
            <a:pPr marL="457200" indent="-457200">
              <a:lnSpc>
                <a:spcPts val="3800"/>
              </a:lnSpc>
              <a:spcBef>
                <a:spcPts val="1800"/>
              </a:spcBef>
              <a:buFont typeface="Arial" panose="020B0604020202020204" pitchFamily="34" charset="0"/>
              <a:buChar char="•"/>
            </a:pPr>
            <a:r>
              <a:rPr lang="zh-TW" altLang="en-US" sz="2600" b="1" dirty="0">
                <a:solidFill>
                  <a:srgbClr val="0070C0"/>
                </a:solidFill>
              </a:rPr>
              <a:t>不同區域的區域網路會彼此連接形成大範圍的廣域網路</a:t>
            </a:r>
            <a:r>
              <a:rPr lang="zh-TW" altLang="en-US" sz="2600" b="1" dirty="0"/>
              <a:t>，甚至可以跨越數個都市乃至國家，例如台灣學術網路</a:t>
            </a:r>
            <a:r>
              <a:rPr lang="en-US" altLang="zh-TW" sz="2600" b="1" dirty="0"/>
              <a:t>(Taiwan  academic  network</a:t>
            </a:r>
            <a:r>
              <a:rPr lang="zh-TW" altLang="en-US" sz="2600" b="1" dirty="0"/>
              <a:t>，</a:t>
            </a:r>
            <a:r>
              <a:rPr lang="en-US" altLang="zh-TW" sz="2600" b="1" dirty="0" err="1"/>
              <a:t>TANet</a:t>
            </a:r>
            <a:r>
              <a:rPr lang="en-US" altLang="zh-TW" sz="2600" b="1" dirty="0"/>
              <a:t>)</a:t>
            </a:r>
            <a:r>
              <a:rPr lang="zh-TW" altLang="en-US" sz="2600" b="1" dirty="0"/>
              <a:t>是由國內各主要大學及教育部所共同建立的全國性電腦網路，可算是台灣地區廣域網路的代表性實例。</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solidFill>
                  <a:srgbClr val="0070C0"/>
                </a:solidFill>
              </a:rPr>
              <a:t>網際網路</a:t>
            </a:r>
            <a:r>
              <a:rPr lang="en-US" altLang="zh-TW" sz="2600" b="1" dirty="0">
                <a:solidFill>
                  <a:srgbClr val="0070C0"/>
                </a:solidFill>
              </a:rPr>
              <a:t>(Internet)</a:t>
            </a:r>
            <a:r>
              <a:rPr lang="zh-TW" altLang="en-US" sz="2600" b="1" dirty="0"/>
              <a:t>則可視為一個</a:t>
            </a:r>
            <a:r>
              <a:rPr lang="zh-TW" altLang="en-US" sz="2600" b="1" dirty="0">
                <a:solidFill>
                  <a:srgbClr val="0070C0"/>
                </a:solidFill>
              </a:rPr>
              <a:t>超大型的廣域網路</a:t>
            </a:r>
            <a:r>
              <a:rPr lang="zh-TW" altLang="en-US" sz="2600" b="1" dirty="0"/>
              <a:t>，其中包含全世界難以數計的大小網路系統。 </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4</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405626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網域名稱</a:t>
            </a:r>
          </a:p>
        </p:txBody>
      </p:sp>
      <p:sp>
        <p:nvSpPr>
          <p:cNvPr id="3" name="內容版面配置區 2"/>
          <p:cNvSpPr>
            <a:spLocks noGrp="1"/>
          </p:cNvSpPr>
          <p:nvPr>
            <p:ph idx="1"/>
          </p:nvPr>
        </p:nvSpPr>
        <p:spPr>
          <a:xfrm>
            <a:off x="1104901" y="1428065"/>
            <a:ext cx="7670800" cy="5642660"/>
          </a:xfrm>
        </p:spPr>
        <p:txBody>
          <a:bodyPr>
            <a:normAutofit/>
          </a:bodyPr>
          <a:lstStyle/>
          <a:p>
            <a:r>
              <a:rPr lang="en-US" altLang="zh-TW" dirty="0"/>
              <a:t>IP</a:t>
            </a:r>
            <a:r>
              <a:rPr lang="zh-TW" altLang="en-US" dirty="0"/>
              <a:t>位址與網域名稱的分配是由 </a:t>
            </a:r>
            <a:r>
              <a:rPr lang="en-US" altLang="zh-TW" dirty="0"/>
              <a:t>ICANN</a:t>
            </a:r>
            <a:r>
              <a:rPr lang="zh-TW" altLang="en-US" dirty="0"/>
              <a:t>組織</a:t>
            </a:r>
            <a:r>
              <a:rPr lang="en-US" altLang="zh-TW" dirty="0"/>
              <a:t>(the internet  corporation  for assigned names and numbers)</a:t>
            </a:r>
            <a:r>
              <a:rPr lang="zh-TW" altLang="en-US" dirty="0"/>
              <a:t>分層授權，</a:t>
            </a:r>
            <a:r>
              <a:rPr lang="en-US" altLang="zh-TW" dirty="0"/>
              <a:t>ICANN</a:t>
            </a:r>
            <a:r>
              <a:rPr lang="zh-TW" altLang="en-US" dirty="0"/>
              <a:t>負責定義與管理頂層的網域名稱</a:t>
            </a:r>
            <a:r>
              <a:rPr lang="en-US" altLang="zh-TW" dirty="0"/>
              <a:t>(</a:t>
            </a:r>
            <a:r>
              <a:rPr lang="zh-TW" altLang="en-US" dirty="0"/>
              <a:t>例如</a:t>
            </a:r>
            <a:r>
              <a:rPr lang="en-US" altLang="zh-TW" dirty="0"/>
              <a:t>com</a:t>
            </a:r>
            <a:r>
              <a:rPr lang="zh-TW" altLang="en-US" dirty="0"/>
              <a:t>、</a:t>
            </a:r>
            <a:r>
              <a:rPr lang="en-US" altLang="zh-TW" dirty="0" err="1"/>
              <a:t>edu</a:t>
            </a:r>
            <a:r>
              <a:rPr lang="en-US" altLang="zh-TW" dirty="0"/>
              <a:t>...</a:t>
            </a:r>
            <a:r>
              <a:rPr lang="zh-TW" altLang="en-US" dirty="0"/>
              <a:t>等</a:t>
            </a:r>
            <a:r>
              <a:rPr lang="en-US" altLang="zh-TW" dirty="0"/>
              <a:t>)</a:t>
            </a:r>
            <a:r>
              <a:rPr lang="zh-TW" altLang="en-US" dirty="0"/>
              <a:t>與國碼</a:t>
            </a:r>
            <a:r>
              <a:rPr lang="en-US" altLang="zh-TW" dirty="0"/>
              <a:t>(</a:t>
            </a:r>
            <a:r>
              <a:rPr lang="zh-TW" altLang="en-US" dirty="0"/>
              <a:t>如</a:t>
            </a:r>
            <a:r>
              <a:rPr lang="en-US" altLang="zh-TW" dirty="0" err="1"/>
              <a:t>tw</a:t>
            </a:r>
            <a:r>
              <a:rPr lang="zh-TW" altLang="en-US" dirty="0"/>
              <a:t>、</a:t>
            </a:r>
            <a:r>
              <a:rPr lang="en-US" altLang="zh-TW" dirty="0" err="1"/>
              <a:t>jp</a:t>
            </a:r>
            <a:r>
              <a:rPr lang="zh-TW" altLang="en-US" dirty="0"/>
              <a:t>、</a:t>
            </a:r>
            <a:r>
              <a:rPr lang="en-US" altLang="zh-TW" dirty="0" err="1"/>
              <a:t>eu</a:t>
            </a:r>
            <a:r>
              <a:rPr lang="en-US" altLang="zh-TW" dirty="0"/>
              <a:t>...</a:t>
            </a:r>
            <a:r>
              <a:rPr lang="zh-TW" altLang="en-US" dirty="0"/>
              <a:t>等</a:t>
            </a:r>
            <a:r>
              <a:rPr lang="en-US" altLang="zh-TW" dirty="0"/>
              <a:t>)</a:t>
            </a:r>
            <a:r>
              <a:rPr lang="zh-TW" altLang="en-US" dirty="0"/>
              <a:t>，而各國碼之下則授權各國相關單位自行管理。</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49</a:t>
            </a:fld>
            <a:endParaRPr lang="zh-TW" altLang="en-US"/>
          </a:p>
        </p:txBody>
      </p:sp>
      <p:sp>
        <p:nvSpPr>
          <p:cNvPr id="11" name="矩形 10">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2" name="矩形 11">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681207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50</a:t>
            </a:fld>
            <a:endParaRPr lang="zh-TW" altLang="en-US"/>
          </a:p>
        </p:txBody>
      </p:sp>
      <p:sp>
        <p:nvSpPr>
          <p:cNvPr id="31" name="文字版面配置區 30"/>
          <p:cNvSpPr>
            <a:spLocks noGrp="1"/>
          </p:cNvSpPr>
          <p:nvPr>
            <p:ph type="body" sz="quarter" idx="13"/>
          </p:nvPr>
        </p:nvSpPr>
        <p:spPr/>
        <p:txBody>
          <a:bodyPr>
            <a:normAutofit/>
          </a:bodyPr>
          <a:lstStyle/>
          <a:p>
            <a:r>
              <a:rPr lang="zh-TW" altLang="en-US" sz="3200" dirty="0"/>
              <a:t>下列何者為瀏覽網際網路時的合法</a:t>
            </a:r>
            <a:r>
              <a:rPr lang="en-US" altLang="zh-TW" sz="3200" dirty="0"/>
              <a:t>IP</a:t>
            </a:r>
            <a:r>
              <a:rPr lang="zh-TW" altLang="en-US" sz="3200" dirty="0"/>
              <a:t>？</a:t>
            </a:r>
            <a:endParaRPr lang="zh-TW" altLang="en-US" sz="32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252266"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127.0.0.1</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822935"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210.14.256.38</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822935"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59.125.121.40</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680268"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192.168.1.10</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5319217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51</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有一個網站的網址為「</a:t>
            </a:r>
            <a:r>
              <a:rPr lang="en-US" altLang="zh-TW" sz="2800" dirty="0"/>
              <a:t>www.kevinshow.idv.tw</a:t>
            </a:r>
            <a:r>
              <a:rPr lang="zh-TW" altLang="en-US" sz="2800" dirty="0"/>
              <a:t>」，則該網站最可能是</a:t>
            </a:r>
            <a:r>
              <a:rPr lang="en-US" altLang="zh-TW" sz="2800" dirty="0"/>
              <a:t>…</a:t>
            </a:r>
            <a:endParaRPr lang="zh-TW" altLang="en-US" sz="2800" b="1" dirty="0"/>
          </a:p>
        </p:txBody>
      </p:sp>
      <p:grpSp>
        <p:nvGrpSpPr>
          <p:cNvPr id="43" name="A"/>
          <p:cNvGrpSpPr/>
          <p:nvPr/>
        </p:nvGrpSpPr>
        <p:grpSpPr>
          <a:xfrm>
            <a:off x="2107855" y="5065471"/>
            <a:ext cx="3259530" cy="707886"/>
            <a:chOff x="2631154" y="4782697"/>
            <a:chExt cx="3259530" cy="707886"/>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782697"/>
              <a:ext cx="2236510"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區公所的防疫宣導</a:t>
              </a:r>
            </a:p>
            <a:p>
              <a:r>
                <a:rPr lang="zh-TW" altLang="en-US" sz="2000" dirty="0">
                  <a:solidFill>
                    <a:prstClr val="white"/>
                  </a:solidFill>
                  <a:latin typeface="Arial" panose="020B0604020202020204" pitchFamily="34" charset="0"/>
                  <a:ea typeface="微軟正黑體" panose="020B0604030504040204" pitchFamily="34" charset="-120"/>
                </a:rPr>
                <a:t>網站</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65471"/>
            <a:ext cx="3259531" cy="707886"/>
            <a:chOff x="2631154" y="4782697"/>
            <a:chExt cx="3259531" cy="707886"/>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782697"/>
              <a:ext cx="2236510"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某學校的線上考試</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網站</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98002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某人的個人網站</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11459"/>
            <a:ext cx="3259530" cy="707886"/>
            <a:chOff x="2631154" y="4759547"/>
            <a:chExt cx="3259530" cy="707886"/>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759547"/>
              <a:ext cx="2492990"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某股票上市公司的財</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經網站</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2847905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4-2 </a:t>
            </a:r>
            <a:r>
              <a:rPr lang="zh-TW" altLang="en-US" dirty="0"/>
              <a:t>網路資料搜尋</a:t>
            </a:r>
          </a:p>
        </p:txBody>
      </p:sp>
      <p:sp>
        <p:nvSpPr>
          <p:cNvPr id="10" name="投影片編號版面配置區 9"/>
          <p:cNvSpPr>
            <a:spLocks noGrp="1"/>
          </p:cNvSpPr>
          <p:nvPr>
            <p:ph type="sldNum" sz="quarter" idx="12"/>
          </p:nvPr>
        </p:nvSpPr>
        <p:spPr/>
        <p:txBody>
          <a:bodyPr/>
          <a:lstStyle/>
          <a:p>
            <a:pPr algn="r"/>
            <a:fld id="{C45D8186-99EE-4364-AA57-C9F4FAA33639}" type="slidenum">
              <a:rPr lang="zh-TW" altLang="en-US" smtClean="0"/>
              <a:pPr algn="r"/>
              <a:t>52</a:t>
            </a:fld>
            <a:endParaRPr lang="zh-TW" altLang="en-US"/>
          </a:p>
        </p:txBody>
      </p:sp>
      <p:sp>
        <p:nvSpPr>
          <p:cNvPr id="13" name="矩形 12">
            <a:hlinkClick r:id="rId2" action="ppaction://hlinksldjump" highlightClick="1"/>
          </p:cNvPr>
          <p:cNvSpPr/>
          <p:nvPr/>
        </p:nvSpPr>
        <p:spPr>
          <a:xfrm>
            <a:off x="1406713" y="1582331"/>
            <a:ext cx="3519810" cy="938305"/>
          </a:xfrm>
          <a:prstGeom prst="rect">
            <a:avLst/>
          </a:prstGeom>
          <a:solidFill>
            <a:srgbClr val="FF5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1. </a:t>
            </a:r>
            <a:r>
              <a:rPr lang="zh-TW" altLang="en-US" sz="2300" dirty="0">
                <a:latin typeface="Arial" panose="020B0604020202020204" pitchFamily="34" charset="0"/>
                <a:ea typeface="微軟正黑體" panose="020B0604030504040204" pitchFamily="34" charset="-120"/>
              </a:rPr>
              <a:t>連上網際網路</a:t>
            </a:r>
          </a:p>
        </p:txBody>
      </p:sp>
      <p:sp>
        <p:nvSpPr>
          <p:cNvPr id="20" name="矩形 19">
            <a:hlinkClick r:id="" action="ppaction://noaction" highlightClick="1"/>
          </p:cNvPr>
          <p:cNvSpPr/>
          <p:nvPr/>
        </p:nvSpPr>
        <p:spPr>
          <a:xfrm>
            <a:off x="1406713" y="2655105"/>
            <a:ext cx="3519810" cy="93830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3. </a:t>
            </a:r>
            <a:r>
              <a:rPr lang="zh-TW" altLang="en-US" sz="2300" dirty="0">
                <a:latin typeface="Arial" panose="020B0604020202020204" pitchFamily="34" charset="0"/>
                <a:ea typeface="微軟正黑體" panose="020B0604030504040204" pitchFamily="34" charset="-120"/>
              </a:rPr>
              <a:t>資料搜尋技巧與實例</a:t>
            </a:r>
            <a:r>
              <a:rPr lang="en-US" altLang="zh-TW" sz="2300" dirty="0">
                <a:latin typeface="Arial" panose="020B0604020202020204" pitchFamily="34" charset="0"/>
                <a:ea typeface="微軟正黑體" panose="020B0604030504040204" pitchFamily="34" charset="-120"/>
              </a:rPr>
              <a:t/>
            </a:r>
            <a:br>
              <a:rPr lang="en-US" altLang="zh-TW" sz="2300" dirty="0">
                <a:latin typeface="Arial" panose="020B0604020202020204" pitchFamily="34" charset="0"/>
                <a:ea typeface="微軟正黑體" panose="020B0604030504040204" pitchFamily="34" charset="-120"/>
              </a:rPr>
            </a:br>
            <a:r>
              <a:rPr lang="en-US" altLang="zh-TW" sz="2300" dirty="0">
                <a:latin typeface="Arial" panose="020B0604020202020204" pitchFamily="34" charset="0"/>
                <a:ea typeface="微軟正黑體" panose="020B0604030504040204" pitchFamily="34" charset="-120"/>
              </a:rPr>
              <a:t>(</a:t>
            </a:r>
            <a:r>
              <a:rPr lang="zh-TW" altLang="en-US" sz="2300" dirty="0">
                <a:latin typeface="Arial" panose="020B0604020202020204" pitchFamily="34" charset="0"/>
                <a:ea typeface="微軟正黑體" panose="020B0604030504040204" pitchFamily="34" charset="-120"/>
              </a:rPr>
              <a:t>實務演練</a:t>
            </a:r>
            <a:r>
              <a:rPr lang="en-US" altLang="zh-TW" sz="2300" dirty="0">
                <a:latin typeface="Arial" panose="020B0604020202020204" pitchFamily="34" charset="0"/>
                <a:ea typeface="微軟正黑體" panose="020B0604030504040204" pitchFamily="34" charset="-120"/>
              </a:rPr>
              <a:t>)</a:t>
            </a:r>
            <a:endParaRPr lang="zh-TW" altLang="en-US" sz="2300" dirty="0">
              <a:latin typeface="Arial" panose="020B0604020202020204" pitchFamily="34" charset="0"/>
              <a:ea typeface="微軟正黑體" panose="020B0604030504040204" pitchFamily="34" charset="-120"/>
            </a:endParaRPr>
          </a:p>
        </p:txBody>
      </p:sp>
      <p:sp>
        <p:nvSpPr>
          <p:cNvPr id="24" name="矩形 23">
            <a:hlinkClick r:id="rId3" action="ppaction://hlinksldjump" highlightClick="1"/>
          </p:cNvPr>
          <p:cNvSpPr/>
          <p:nvPr/>
        </p:nvSpPr>
        <p:spPr>
          <a:xfrm>
            <a:off x="5212936" y="1582331"/>
            <a:ext cx="3519810" cy="9383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2. </a:t>
            </a:r>
            <a:r>
              <a:rPr lang="zh-TW" altLang="en-US" sz="2300" dirty="0">
                <a:latin typeface="Arial" panose="020B0604020202020204" pitchFamily="34" charset="0"/>
                <a:ea typeface="微軟正黑體" panose="020B0604030504040204" pitchFamily="34" charset="-120"/>
              </a:rPr>
              <a:t>瀏覽全球資訊網</a:t>
            </a:r>
          </a:p>
        </p:txBody>
      </p:sp>
      <p:sp>
        <p:nvSpPr>
          <p:cNvPr id="7" name="矩形 6">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8" name="矩形 7">
            <a:hlinkClick r:id="rId5"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4-2</a:t>
            </a:r>
            <a:endParaRPr lang="zh-TW" altLang="en-US" sz="2400" dirty="0">
              <a:latin typeface="Arial" panose="020B0604020202020204" pitchFamily="34" charset="0"/>
              <a:ea typeface="微軟正黑體" panose="020B0604030504040204" pitchFamily="34" charset="-120"/>
            </a:endParaRPr>
          </a:p>
        </p:txBody>
      </p:sp>
      <p:sp>
        <p:nvSpPr>
          <p:cNvPr id="9" name="矩形 8">
            <a:hlinkClick r:id="rId6"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1" name="矩形 10">
            <a:hlinkClick r:id="rId7" action="ppaction://hlinksldjump" highlightClick="1"/>
          </p:cNvPr>
          <p:cNvSpPr/>
          <p:nvPr/>
        </p:nvSpPr>
        <p:spPr>
          <a:xfrm>
            <a:off x="-12702" y="29153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2" name="矩形 11">
            <a:hlinkClick r:id="rId8" action="ppaction://hlinksldjump" highlightClick="1"/>
          </p:cNvPr>
          <p:cNvSpPr/>
          <p:nvPr/>
        </p:nvSpPr>
        <p:spPr>
          <a:xfrm>
            <a:off x="-12703" y="35694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0537546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網際網路源起</a:t>
            </a:r>
          </a:p>
        </p:txBody>
      </p:sp>
      <p:sp>
        <p:nvSpPr>
          <p:cNvPr id="3" name="內容版面配置區 2"/>
          <p:cNvSpPr>
            <a:spLocks noGrp="1"/>
          </p:cNvSpPr>
          <p:nvPr>
            <p:ph idx="1"/>
          </p:nvPr>
        </p:nvSpPr>
        <p:spPr>
          <a:xfrm>
            <a:off x="1181101" y="1493431"/>
            <a:ext cx="7670800" cy="5642660"/>
          </a:xfrm>
        </p:spPr>
        <p:txBody>
          <a:bodyPr>
            <a:normAutofit/>
          </a:bodyPr>
          <a:lstStyle/>
          <a:p>
            <a:r>
              <a:rPr lang="zh-TW" altLang="en-US" dirty="0"/>
              <a:t>網際網路源起於</a:t>
            </a:r>
            <a:r>
              <a:rPr lang="en-US" altLang="zh-TW" dirty="0"/>
              <a:t>60</a:t>
            </a:r>
            <a:r>
              <a:rPr lang="zh-TW" altLang="en-US" dirty="0"/>
              <a:t>年代冷戰末期美國軍方的</a:t>
            </a:r>
            <a:r>
              <a:rPr lang="en-US" altLang="zh-TW" dirty="0"/>
              <a:t>Arpanet</a:t>
            </a:r>
            <a:r>
              <a:rPr lang="zh-TW" altLang="en-US" dirty="0"/>
              <a:t>，而現在則已演變為世界性的網路綜合體，任何人都可以連上網際網路，享受網際網路上的各種服務，事實上，</a:t>
            </a:r>
            <a:r>
              <a:rPr lang="zh-TW" altLang="en-US" dirty="0">
                <a:solidFill>
                  <a:srgbClr val="0070C0"/>
                </a:solidFill>
              </a:rPr>
              <a:t>一般說的「上網」其實指的就是連上網際網路</a:t>
            </a:r>
            <a:r>
              <a:rPr lang="zh-TW" altLang="en-US" dirty="0"/>
              <a:t>。</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53</a:t>
            </a:fld>
            <a:endParaRPr lang="zh-TW" altLang="en-US"/>
          </a:p>
        </p:txBody>
      </p:sp>
      <p:sp>
        <p:nvSpPr>
          <p:cNvPr id="10" name="矩形 9">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4-2</a:t>
            </a:r>
            <a:endParaRPr lang="zh-TW" altLang="en-US" sz="24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2702" y="29153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2703" y="35694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2189503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連上網際網路</a:t>
            </a:r>
          </a:p>
        </p:txBody>
      </p:sp>
      <p:sp>
        <p:nvSpPr>
          <p:cNvPr id="3" name="內容版面配置區 2"/>
          <p:cNvSpPr>
            <a:spLocks noGrp="1"/>
          </p:cNvSpPr>
          <p:nvPr>
            <p:ph idx="1"/>
          </p:nvPr>
        </p:nvSpPr>
        <p:spPr>
          <a:xfrm>
            <a:off x="1193801" y="1394465"/>
            <a:ext cx="7670800" cy="5642660"/>
          </a:xfrm>
        </p:spPr>
        <p:txBody>
          <a:bodyPr>
            <a:normAutofit/>
          </a:bodyPr>
          <a:lstStyle/>
          <a:p>
            <a:r>
              <a:rPr lang="zh-TW" altLang="en-US" dirty="0"/>
              <a:t>一般在學校或大型企業中的區域網路，多半已經透過專線與網際網路連接，而一般使用者在家中則可向</a:t>
            </a:r>
            <a:r>
              <a:rPr lang="en-US" altLang="zh-TW" dirty="0" err="1"/>
              <a:t>Hinet</a:t>
            </a:r>
            <a:r>
              <a:rPr lang="zh-TW" altLang="en-US" dirty="0"/>
              <a:t>、</a:t>
            </a:r>
            <a:r>
              <a:rPr lang="en-US" altLang="zh-TW" dirty="0" err="1"/>
              <a:t>Seednet</a:t>
            </a:r>
            <a:r>
              <a:rPr lang="zh-TW" altLang="en-US" dirty="0"/>
              <a:t>之類的</a:t>
            </a:r>
            <a:r>
              <a:rPr lang="zh-TW" altLang="en-US" dirty="0">
                <a:solidFill>
                  <a:srgbClr val="0070C0"/>
                </a:solidFill>
              </a:rPr>
              <a:t>網際網路服務供應商</a:t>
            </a:r>
            <a:r>
              <a:rPr lang="en-US" altLang="zh-TW" dirty="0"/>
              <a:t>(internet service provider</a:t>
            </a:r>
            <a:r>
              <a:rPr lang="zh-TW" altLang="en-US" dirty="0"/>
              <a:t>，</a:t>
            </a:r>
            <a:r>
              <a:rPr lang="en-US" altLang="zh-TW" dirty="0">
                <a:solidFill>
                  <a:srgbClr val="0070C0"/>
                </a:solidFill>
              </a:rPr>
              <a:t>ISP</a:t>
            </a:r>
            <a:r>
              <a:rPr lang="en-US" altLang="zh-TW" dirty="0"/>
              <a:t>)</a:t>
            </a:r>
            <a:r>
              <a:rPr lang="zh-TW" altLang="en-US" dirty="0"/>
              <a:t>申請帳號並獲得上網服務，常見的有傳統撥接、</a:t>
            </a:r>
            <a:r>
              <a:rPr lang="en-US" altLang="zh-TW" dirty="0"/>
              <a:t>ADSL</a:t>
            </a:r>
            <a:r>
              <a:rPr lang="zh-TW" altLang="en-US" dirty="0"/>
              <a:t>或</a:t>
            </a:r>
            <a:r>
              <a:rPr lang="en-US" altLang="zh-TW" dirty="0"/>
              <a:t>Cable Modem</a:t>
            </a:r>
            <a:r>
              <a:rPr lang="zh-TW" altLang="en-US" dirty="0"/>
              <a:t>等。</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54</a:t>
            </a:fld>
            <a:endParaRPr lang="zh-TW" altLang="en-US"/>
          </a:p>
        </p:txBody>
      </p:sp>
      <p:sp>
        <p:nvSpPr>
          <p:cNvPr id="10" name="矩形 9">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4-2</a:t>
            </a:r>
            <a:endParaRPr lang="zh-TW" altLang="en-US" sz="24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2702" y="29153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2703" y="35694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8188308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撥接上網</a:t>
            </a:r>
          </a:p>
        </p:txBody>
      </p:sp>
      <p:sp>
        <p:nvSpPr>
          <p:cNvPr id="3" name="內容版面配置區 2"/>
          <p:cNvSpPr>
            <a:spLocks noGrp="1"/>
          </p:cNvSpPr>
          <p:nvPr>
            <p:ph idx="1"/>
          </p:nvPr>
        </p:nvSpPr>
        <p:spPr>
          <a:xfrm>
            <a:off x="1117601" y="1582331"/>
            <a:ext cx="7670800" cy="5642660"/>
          </a:xfrm>
        </p:spPr>
        <p:txBody>
          <a:bodyPr>
            <a:normAutofit/>
          </a:bodyPr>
          <a:lstStyle/>
          <a:p>
            <a:r>
              <a:rPr lang="zh-TW" altLang="en-US" dirty="0"/>
              <a:t>撥接上網指的是透過</a:t>
            </a:r>
            <a:r>
              <a:rPr lang="zh-TW" altLang="en-US" dirty="0">
                <a:solidFill>
                  <a:srgbClr val="0070C0"/>
                </a:solidFill>
              </a:rPr>
              <a:t>標準數據機</a:t>
            </a:r>
            <a:r>
              <a:rPr lang="en-US" altLang="zh-TW" dirty="0"/>
              <a:t>(56 Kbps</a:t>
            </a:r>
            <a:r>
              <a:rPr lang="zh-TW" altLang="en-US" dirty="0"/>
              <a:t>以下</a:t>
            </a:r>
            <a:r>
              <a:rPr lang="en-US" altLang="zh-TW" dirty="0"/>
              <a:t>)</a:t>
            </a:r>
            <a:r>
              <a:rPr lang="zh-TW" altLang="en-US" dirty="0"/>
              <a:t>與電話線路上網的方式。撥接上網的一大缺點是上網時會</a:t>
            </a:r>
            <a:r>
              <a:rPr lang="zh-TW" altLang="en-US" dirty="0">
                <a:solidFill>
                  <a:srgbClr val="0070C0"/>
                </a:solidFill>
              </a:rPr>
              <a:t>佔用電話線路</a:t>
            </a:r>
            <a:r>
              <a:rPr lang="zh-TW" altLang="en-US" dirty="0"/>
              <a:t>，因此無法撥打或接聽電話。</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55</a:t>
            </a:fld>
            <a:endParaRPr lang="zh-TW" altLang="en-US"/>
          </a:p>
        </p:txBody>
      </p:sp>
      <p:pic>
        <p:nvPicPr>
          <p:cNvPr id="4" name="圖片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06762" y="3751400"/>
            <a:ext cx="7790476" cy="2200000"/>
          </a:xfrm>
          <a:prstGeom prst="rect">
            <a:avLst/>
          </a:prstGeom>
        </p:spPr>
      </p:pic>
      <p:sp>
        <p:nvSpPr>
          <p:cNvPr id="11" name="矩形 10">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4-2</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7" action="ppaction://hlinksldjump" highlightClick="1"/>
          </p:cNvPr>
          <p:cNvSpPr/>
          <p:nvPr/>
        </p:nvSpPr>
        <p:spPr>
          <a:xfrm>
            <a:off x="-12702" y="29153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8" action="ppaction://hlinksldjump" highlightClick="1"/>
          </p:cNvPr>
          <p:cNvSpPr/>
          <p:nvPr/>
        </p:nvSpPr>
        <p:spPr>
          <a:xfrm>
            <a:off x="-12703" y="35694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9863800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ADSL</a:t>
            </a:r>
            <a:r>
              <a:rPr lang="zh-TW" altLang="en-US" sz="4000" dirty="0"/>
              <a:t>寬頻上網</a:t>
            </a:r>
          </a:p>
        </p:txBody>
      </p:sp>
      <p:sp>
        <p:nvSpPr>
          <p:cNvPr id="3" name="內容版面配置區 2"/>
          <p:cNvSpPr>
            <a:spLocks noGrp="1"/>
          </p:cNvSpPr>
          <p:nvPr>
            <p:ph idx="1"/>
          </p:nvPr>
        </p:nvSpPr>
        <p:spPr>
          <a:xfrm>
            <a:off x="1143001" y="1311830"/>
            <a:ext cx="7670800" cy="5642660"/>
          </a:xfrm>
        </p:spPr>
        <p:txBody>
          <a:bodyPr>
            <a:normAutofit/>
          </a:bodyPr>
          <a:lstStyle/>
          <a:p>
            <a:pPr marL="457200" indent="-457200">
              <a:buFont typeface="Arial" panose="020B0604020202020204" pitchFamily="34" charset="0"/>
              <a:buChar char="•"/>
            </a:pPr>
            <a:r>
              <a:rPr lang="zh-TW" altLang="en-US" dirty="0">
                <a:solidFill>
                  <a:srgbClr val="0070C0"/>
                </a:solidFill>
              </a:rPr>
              <a:t>非對稱數位用戶迴路</a:t>
            </a:r>
            <a:r>
              <a:rPr lang="en-US" altLang="zh-TW" dirty="0"/>
              <a:t>(asymmetric digital subscriber line</a:t>
            </a:r>
            <a:r>
              <a:rPr lang="zh-TW" altLang="en-US" dirty="0"/>
              <a:t>，</a:t>
            </a:r>
            <a:r>
              <a:rPr lang="en-US" altLang="zh-TW" dirty="0">
                <a:solidFill>
                  <a:srgbClr val="0070C0"/>
                </a:solidFill>
              </a:rPr>
              <a:t>ADSL</a:t>
            </a:r>
            <a:r>
              <a:rPr lang="en-US" altLang="zh-TW" dirty="0"/>
              <a:t>)</a:t>
            </a:r>
            <a:r>
              <a:rPr lang="zh-TW" altLang="en-US" dirty="0"/>
              <a:t>利用原有的電話線路配合 </a:t>
            </a:r>
            <a:r>
              <a:rPr lang="en-US" altLang="zh-TW" dirty="0"/>
              <a:t>ADSL </a:t>
            </a:r>
            <a:r>
              <a:rPr lang="zh-TW" altLang="en-US" dirty="0"/>
              <a:t>數據機上網，且由於能將數據信號與語音信號分離，因此在上網的同時仍然可以使用電話。</a:t>
            </a:r>
            <a:endParaRPr lang="en-US" altLang="zh-TW" dirty="0"/>
          </a:p>
          <a:p>
            <a:pPr marL="457200" indent="-457200">
              <a:buFont typeface="Arial" panose="020B0604020202020204" pitchFamily="34" charset="0"/>
              <a:buChar char="•"/>
            </a:pPr>
            <a:r>
              <a:rPr lang="en-US" altLang="zh-TW" dirty="0"/>
              <a:t>ADSL</a:t>
            </a:r>
            <a:r>
              <a:rPr lang="zh-TW" altLang="en-US" dirty="0"/>
              <a:t>另一個特色是通常</a:t>
            </a:r>
            <a:r>
              <a:rPr lang="zh-TW" altLang="en-US" dirty="0">
                <a:solidFill>
                  <a:srgbClr val="0070C0"/>
                </a:solidFill>
              </a:rPr>
              <a:t>下載頻寬較上傳頻寬大</a:t>
            </a:r>
            <a:r>
              <a:rPr lang="zh-TW" altLang="en-US" dirty="0"/>
              <a:t>，藉此</a:t>
            </a:r>
            <a:r>
              <a:rPr lang="zh-TW" altLang="en-US" dirty="0">
                <a:solidFill>
                  <a:srgbClr val="0070C0"/>
                </a:solidFill>
              </a:rPr>
              <a:t>提升上網效率</a:t>
            </a:r>
            <a:r>
              <a:rPr lang="zh-TW" altLang="en-US" dirty="0"/>
              <a:t>，這也是稱為「非對稱」的主因，目前常見下載頻寬多為</a:t>
            </a:r>
            <a:r>
              <a:rPr lang="en-US" altLang="zh-TW" dirty="0"/>
              <a:t>512 Kbps</a:t>
            </a:r>
            <a:r>
              <a:rPr lang="zh-TW" altLang="en-US" dirty="0"/>
              <a:t>～</a:t>
            </a:r>
            <a:r>
              <a:rPr lang="en-US" altLang="zh-TW" dirty="0"/>
              <a:t>12 Mbps</a:t>
            </a:r>
            <a:r>
              <a:rPr lang="zh-TW" altLang="en-US" dirty="0"/>
              <a:t>，上傳頻寬則多在</a:t>
            </a:r>
            <a:r>
              <a:rPr lang="en-US" altLang="zh-TW" dirty="0"/>
              <a:t>64 Kbps</a:t>
            </a:r>
            <a:r>
              <a:rPr lang="zh-TW" altLang="en-US" dirty="0"/>
              <a:t>～</a:t>
            </a:r>
            <a:r>
              <a:rPr lang="en-US" altLang="zh-TW" dirty="0"/>
              <a:t>640 Kbps</a:t>
            </a:r>
            <a:r>
              <a:rPr lang="zh-TW" altLang="en-US" dirty="0"/>
              <a:t>之間。</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56</a:t>
            </a:fld>
            <a:endParaRPr lang="zh-TW" altLang="en-US"/>
          </a:p>
        </p:txBody>
      </p:sp>
      <p:sp>
        <p:nvSpPr>
          <p:cNvPr id="10" name="矩形 9">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4-2</a:t>
            </a:r>
            <a:endParaRPr lang="zh-TW" altLang="en-US" sz="24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2702" y="29153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2703" y="35694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310329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ADSL</a:t>
            </a:r>
            <a:r>
              <a:rPr lang="zh-TW" altLang="en-US" sz="4000" dirty="0"/>
              <a:t>寬頻上網</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57</a:t>
            </a:fld>
            <a:endParaRPr lang="zh-TW" altLang="en-US"/>
          </a:p>
        </p:txBody>
      </p:sp>
      <p:pic>
        <p:nvPicPr>
          <p:cNvPr id="5" name="圖片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06762" y="1820162"/>
            <a:ext cx="7790476" cy="3304762"/>
          </a:xfrm>
          <a:prstGeom prst="rect">
            <a:avLst/>
          </a:prstGeom>
        </p:spPr>
      </p:pic>
      <p:sp>
        <p:nvSpPr>
          <p:cNvPr id="11" name="矩形 10">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4-2</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7" action="ppaction://hlinksldjump" highlightClick="1"/>
          </p:cNvPr>
          <p:cNvSpPr/>
          <p:nvPr/>
        </p:nvSpPr>
        <p:spPr>
          <a:xfrm>
            <a:off x="-12702" y="29153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8" action="ppaction://hlinksldjump" highlightClick="1"/>
          </p:cNvPr>
          <p:cNvSpPr/>
          <p:nvPr/>
        </p:nvSpPr>
        <p:spPr>
          <a:xfrm>
            <a:off x="-12703" y="35694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5828085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Cable Modem</a:t>
            </a:r>
            <a:r>
              <a:rPr lang="zh-TW" altLang="en-US" sz="4000" dirty="0"/>
              <a:t>寬頻上網</a:t>
            </a:r>
          </a:p>
        </p:txBody>
      </p:sp>
      <p:sp>
        <p:nvSpPr>
          <p:cNvPr id="3" name="內容版面配置區 2"/>
          <p:cNvSpPr>
            <a:spLocks noGrp="1"/>
          </p:cNvSpPr>
          <p:nvPr>
            <p:ph idx="1"/>
          </p:nvPr>
        </p:nvSpPr>
        <p:spPr>
          <a:xfrm>
            <a:off x="1244601" y="1483365"/>
            <a:ext cx="7277099" cy="5642660"/>
          </a:xfrm>
        </p:spPr>
        <p:txBody>
          <a:bodyPr>
            <a:normAutofit/>
          </a:bodyPr>
          <a:lstStyle/>
          <a:p>
            <a:pPr marL="457200" indent="-457200">
              <a:buFont typeface="Arial" panose="020B0604020202020204" pitchFamily="34" charset="0"/>
              <a:buChar char="•"/>
            </a:pPr>
            <a:r>
              <a:rPr lang="zh-TW" altLang="en-US" dirty="0"/>
              <a:t>有線電視</a:t>
            </a:r>
            <a:r>
              <a:rPr lang="en-US" altLang="zh-TW" dirty="0"/>
              <a:t>(</a:t>
            </a:r>
            <a:r>
              <a:rPr lang="zh-TW" altLang="en-US" dirty="0"/>
              <a:t>第四台</a:t>
            </a:r>
            <a:r>
              <a:rPr lang="en-US" altLang="zh-TW" dirty="0"/>
              <a:t>)</a:t>
            </a:r>
            <a:r>
              <a:rPr lang="zh-TW" altLang="en-US" dirty="0"/>
              <a:t>業者利用</a:t>
            </a:r>
            <a:r>
              <a:rPr lang="zh-TW" altLang="en-US" dirty="0">
                <a:solidFill>
                  <a:srgbClr val="0070C0"/>
                </a:solidFill>
              </a:rPr>
              <a:t>有線電視電纜</a:t>
            </a:r>
            <a:r>
              <a:rPr lang="en-US" altLang="zh-TW" dirty="0"/>
              <a:t>(cable)</a:t>
            </a:r>
            <a:r>
              <a:rPr lang="zh-TW" altLang="en-US" dirty="0"/>
              <a:t>與</a:t>
            </a:r>
            <a:r>
              <a:rPr lang="zh-TW" altLang="en-US" dirty="0">
                <a:solidFill>
                  <a:srgbClr val="0070C0"/>
                </a:solidFill>
              </a:rPr>
              <a:t>纜線數據機</a:t>
            </a:r>
            <a:r>
              <a:rPr lang="en-US" altLang="zh-TW" dirty="0"/>
              <a:t>(cable modem)</a:t>
            </a:r>
            <a:r>
              <a:rPr lang="zh-TW" altLang="en-US" dirty="0"/>
              <a:t>提供</a:t>
            </a:r>
            <a:r>
              <a:rPr lang="zh-TW" altLang="en-US" dirty="0">
                <a:solidFill>
                  <a:srgbClr val="0070C0"/>
                </a:solidFill>
              </a:rPr>
              <a:t>雙向寬頻上網</a:t>
            </a:r>
            <a:r>
              <a:rPr lang="zh-TW" altLang="en-US" dirty="0"/>
              <a:t>服務。</a:t>
            </a:r>
            <a:endParaRPr lang="en-US" altLang="zh-TW" dirty="0"/>
          </a:p>
          <a:p>
            <a:pPr marL="457200" indent="-457200">
              <a:buFont typeface="Arial" panose="020B0604020202020204" pitchFamily="34" charset="0"/>
              <a:buChar char="•"/>
            </a:pPr>
            <a:r>
              <a:rPr lang="zh-TW" altLang="en-US" dirty="0"/>
              <a:t>由於有線電視網路的頻寬是由所有用戶共享，所以當使用者愈來愈多時，網路的速度便可能會受影響。</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58</a:t>
            </a:fld>
            <a:endParaRPr lang="zh-TW" altLang="en-US"/>
          </a:p>
        </p:txBody>
      </p:sp>
      <p:sp>
        <p:nvSpPr>
          <p:cNvPr id="10" name="矩形 9">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4-2</a:t>
            </a:r>
            <a:endParaRPr lang="zh-TW" altLang="en-US" sz="24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2702" y="29153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2703" y="35694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253498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solidFill>
                  <a:prstClr val="black"/>
                </a:solidFill>
              </a:rPr>
              <a:pPr/>
              <a:t>5</a:t>
            </a:fld>
            <a:endParaRPr lang="zh-TW" altLang="en-US">
              <a:solidFill>
                <a:prstClr val="black"/>
              </a:solidFill>
            </a:endParaRPr>
          </a:p>
        </p:txBody>
      </p:sp>
      <p:sp>
        <p:nvSpPr>
          <p:cNvPr id="29" name="文字版面配置區 30"/>
          <p:cNvSpPr>
            <a:spLocks noGrp="1"/>
          </p:cNvSpPr>
          <p:nvPr>
            <p:ph type="body" sz="quarter" idx="13"/>
          </p:nvPr>
        </p:nvSpPr>
        <p:spPr/>
        <p:txBody>
          <a:bodyPr>
            <a:normAutofit/>
          </a:bodyPr>
          <a:lstStyle/>
          <a:p>
            <a:r>
              <a:rPr lang="zh-TW" altLang="en-US" dirty="0"/>
              <a:t>下列哪一個選項可被視為</a:t>
            </a:r>
            <a:r>
              <a:rPr lang="en-US" altLang="zh-TW" dirty="0"/>
              <a:t>WAN</a:t>
            </a:r>
            <a:r>
              <a:rPr lang="zh-TW" altLang="en-US" dirty="0"/>
              <a:t>的一種型態？</a:t>
            </a:r>
            <a:endParaRPr lang="en-US" altLang="zh-TW" dirty="0"/>
          </a:p>
          <a:p>
            <a:r>
              <a:rPr lang="en-US" altLang="zh-TW" sz="2200" dirty="0"/>
              <a:t>(A)</a:t>
            </a:r>
            <a:r>
              <a:rPr lang="zh-TW" altLang="en-US" sz="2200" dirty="0"/>
              <a:t>台灣學術網路</a:t>
            </a:r>
            <a:r>
              <a:rPr lang="en-US" altLang="zh-TW" sz="2200" dirty="0" err="1"/>
              <a:t>TANet</a:t>
            </a:r>
            <a:endParaRPr lang="en-US" altLang="zh-TW" sz="2200" dirty="0"/>
          </a:p>
          <a:p>
            <a:r>
              <a:rPr lang="en-US" altLang="zh-TW" sz="2200" dirty="0"/>
              <a:t>(B)</a:t>
            </a:r>
            <a:r>
              <a:rPr lang="zh-TW" altLang="en-US" sz="2200" dirty="0"/>
              <a:t>企業大樓的內部網路</a:t>
            </a:r>
            <a:endParaRPr lang="en-US" altLang="zh-TW" sz="2200" dirty="0"/>
          </a:p>
          <a:p>
            <a:r>
              <a:rPr lang="en-US" altLang="zh-TW" sz="2200" dirty="0"/>
              <a:t>(C)</a:t>
            </a:r>
            <a:r>
              <a:rPr lang="zh-TW" altLang="en-US" sz="2200" dirty="0"/>
              <a:t>自己家裡三台電腦與印表機組成的網路</a:t>
            </a:r>
            <a:endParaRPr lang="en-US" altLang="zh-TW" sz="2200" dirty="0"/>
          </a:p>
          <a:p>
            <a:r>
              <a:rPr lang="en-US" altLang="zh-TW" sz="2200" dirty="0"/>
              <a:t>(D)</a:t>
            </a:r>
            <a:r>
              <a:rPr lang="zh-TW" altLang="en-US" sz="2200" dirty="0"/>
              <a:t>學校電腦教室。</a:t>
            </a:r>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1" name="文字方塊 40"/>
            <p:cNvSpPr txBox="1"/>
            <p:nvPr/>
          </p:nvSpPr>
          <p:spPr>
            <a:xfrm>
              <a:off x="3267633" y="4910022"/>
              <a:ext cx="112562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a:t>
              </a:r>
              <a:r>
                <a:rPr lang="en-US" altLang="zh-TW" sz="2000" dirty="0">
                  <a:solidFill>
                    <a:prstClr val="white"/>
                  </a:solidFill>
                  <a:latin typeface="Arial" panose="020B0604020202020204" pitchFamily="34" charset="0"/>
                  <a:ea typeface="微軟正黑體" panose="020B0604030504040204" pitchFamily="34" charset="-120"/>
                </a:rPr>
                <a:t>A</a:t>
              </a:r>
              <a:endParaRPr lang="zh-TW" altLang="en-US" sz="2000" dirty="0">
                <a:solidFill>
                  <a:prstClr val="black"/>
                </a:solidFill>
              </a:endParaRP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A</a:t>
              </a:r>
              <a:endParaRPr lang="zh-TW" altLang="en-US" sz="3000" dirty="0">
                <a:solidFill>
                  <a:srgbClr val="ED7D31">
                    <a:lumMod val="50000"/>
                  </a:srgb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47" name="文字方塊 46"/>
            <p:cNvSpPr txBox="1"/>
            <p:nvPr/>
          </p:nvSpPr>
          <p:spPr>
            <a:xfrm>
              <a:off x="3267633" y="4910022"/>
              <a:ext cx="112562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a:t>
              </a:r>
              <a:r>
                <a:rPr lang="en-US" altLang="zh-TW" sz="2000" dirty="0">
                  <a:solidFill>
                    <a:prstClr val="white"/>
                  </a:solidFill>
                  <a:latin typeface="Arial" panose="020B0604020202020204" pitchFamily="34" charset="0"/>
                  <a:ea typeface="微軟正黑體" panose="020B0604030504040204" pitchFamily="34" charset="-120"/>
                </a:rPr>
                <a:t>B</a:t>
              </a:r>
              <a:endParaRPr lang="zh-TW" altLang="en-US" sz="2000" dirty="0">
                <a:solidFill>
                  <a:prstClr val="black"/>
                </a:solidFill>
              </a:endParaRP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B</a:t>
              </a:r>
              <a:endParaRPr lang="zh-TW" altLang="en-US" sz="3000" dirty="0">
                <a:solidFill>
                  <a:srgbClr val="ED7D31">
                    <a:lumMod val="50000"/>
                  </a:srgb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2" name="文字方塊 51"/>
            <p:cNvSpPr txBox="1"/>
            <p:nvPr/>
          </p:nvSpPr>
          <p:spPr>
            <a:xfrm>
              <a:off x="3267633" y="4910022"/>
              <a:ext cx="1140056"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a:t>
              </a:r>
              <a:r>
                <a:rPr lang="en-US" altLang="zh-TW" sz="2000" dirty="0">
                  <a:solidFill>
                    <a:prstClr val="white"/>
                  </a:solidFill>
                  <a:latin typeface="Arial" panose="020B0604020202020204" pitchFamily="34" charset="0"/>
                  <a:ea typeface="微軟正黑體" panose="020B0604030504040204" pitchFamily="34" charset="-120"/>
                </a:rPr>
                <a:t>C</a:t>
              </a:r>
              <a:endParaRPr lang="zh-TW" altLang="en-US" sz="2000" dirty="0">
                <a:solidFill>
                  <a:prstClr val="black"/>
                </a:solidFill>
              </a:endParaRP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C</a:t>
              </a:r>
              <a:endParaRPr lang="zh-TW" altLang="en-US" sz="3000" dirty="0">
                <a:solidFill>
                  <a:srgbClr val="ED7D31">
                    <a:lumMod val="50000"/>
                  </a:srgb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solidFill>
                  <a:prstClr val="white"/>
                </a:solidFill>
              </a:endParaRPr>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solidFill>
                  <a:prstClr val="white"/>
                </a:solidFill>
              </a:endParaRPr>
            </a:p>
          </p:txBody>
        </p:sp>
        <p:sp>
          <p:nvSpPr>
            <p:cNvPr id="57" name="文字方塊 56"/>
            <p:cNvSpPr txBox="1"/>
            <p:nvPr/>
          </p:nvSpPr>
          <p:spPr>
            <a:xfrm>
              <a:off x="3267633" y="4910022"/>
              <a:ext cx="1140056"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a:t>
              </a:r>
              <a:r>
                <a:rPr lang="en-US" altLang="zh-TW" sz="2000" dirty="0">
                  <a:solidFill>
                    <a:prstClr val="white"/>
                  </a:solidFill>
                  <a:latin typeface="Arial" panose="020B0604020202020204" pitchFamily="34" charset="0"/>
                  <a:ea typeface="微軟正黑體" panose="020B0604030504040204" pitchFamily="34" charset="-120"/>
                </a:rPr>
                <a:t>D</a:t>
              </a:r>
              <a:endParaRPr lang="zh-TW" altLang="en-US" sz="2000" dirty="0">
                <a:solidFill>
                  <a:prstClr val="black"/>
                </a:solidFill>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rgbClr val="ED7D31">
                      <a:lumMod val="50000"/>
                    </a:srgbClr>
                  </a:solidFill>
                  <a:latin typeface="Arial Black" panose="020B0A04020102020204" pitchFamily="34" charset="0"/>
                </a:rPr>
                <a:t>D</a:t>
              </a:r>
              <a:endParaRPr lang="zh-TW" altLang="en-US" sz="3000" dirty="0">
                <a:solidFill>
                  <a:srgbClr val="ED7D31">
                    <a:lumMod val="50000"/>
                  </a:srgb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solidFill>
                  <a:prstClr val="white"/>
                </a:solidFill>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5303820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500" fill="hold"/>
                                        <p:tgtEl>
                                          <p:spTgt spid="62"/>
                                        </p:tgtEl>
                                        <p:attrNameLst>
                                          <p:attrName>ppt_w</p:attrName>
                                        </p:attrNameLst>
                                      </p:cBhvr>
                                      <p:tavLst>
                                        <p:tav tm="0">
                                          <p:val>
                                            <p:fltVal val="0"/>
                                          </p:val>
                                        </p:tav>
                                        <p:tav tm="100000">
                                          <p:val>
                                            <p:strVal val="#ppt_w"/>
                                          </p:val>
                                        </p:tav>
                                      </p:tavLst>
                                    </p:anim>
                                    <p:anim calcmode="lin" valueType="num">
                                      <p:cBhvr>
                                        <p:cTn id="59" dur="500" fill="hold"/>
                                        <p:tgtEl>
                                          <p:spTgt spid="62"/>
                                        </p:tgtEl>
                                        <p:attrNameLst>
                                          <p:attrName>ppt_h</p:attrName>
                                        </p:attrNameLst>
                                      </p:cBhvr>
                                      <p:tavLst>
                                        <p:tav tm="0">
                                          <p:val>
                                            <p:fltVal val="0"/>
                                          </p:val>
                                        </p:tav>
                                        <p:tav tm="100000">
                                          <p:val>
                                            <p:strVal val="#ppt_h"/>
                                          </p:val>
                                        </p:tav>
                                      </p:tavLst>
                                    </p:anim>
                                    <p:animEffect transition="in" filter="fade">
                                      <p:cBhvr>
                                        <p:cTn id="60" dur="500"/>
                                        <p:tgtEl>
                                          <p:spTgt spid="62"/>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2"/>
                                        </p:tgtEl>
                                      </p:cBhvr>
                                    </p:animEffect>
                                    <p:set>
                                      <p:cBhvr>
                                        <p:cTn id="66" dur="1" fill="hold">
                                          <p:stCondLst>
                                            <p:cond delay="499"/>
                                          </p:stCondLst>
                                        </p:cTn>
                                        <p:tgtEl>
                                          <p:spTgt spid="62"/>
                                        </p:tgtEl>
                                        <p:attrNameLst>
                                          <p:attrName>style.visibility</p:attrName>
                                        </p:attrNameLst>
                                      </p:cBhvr>
                                      <p:to>
                                        <p:strVal val="hidden"/>
                                      </p:to>
                                    </p:set>
                                  </p:childTnLst>
                                </p:cTn>
                              </p:par>
                              <p:par>
                                <p:cTn id="67" presetID="10" presetClass="exit" presetSubtype="0" fill="hold" grpId="1"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Cable Modem</a:t>
            </a:r>
            <a:r>
              <a:rPr lang="zh-TW" altLang="en-US" sz="4000" dirty="0"/>
              <a:t>寬頻上網</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59</a:t>
            </a:fld>
            <a:endParaRPr lang="zh-TW" altLang="en-US"/>
          </a:p>
        </p:txBody>
      </p:sp>
      <p:pic>
        <p:nvPicPr>
          <p:cNvPr id="5" name="圖片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35333" y="2342590"/>
            <a:ext cx="7733333" cy="2457143"/>
          </a:xfrm>
          <a:prstGeom prst="rect">
            <a:avLst/>
          </a:prstGeom>
        </p:spPr>
      </p:pic>
      <p:sp>
        <p:nvSpPr>
          <p:cNvPr id="11" name="矩形 10">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4-2</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7" action="ppaction://hlinksldjump" highlightClick="1"/>
          </p:cNvPr>
          <p:cNvSpPr/>
          <p:nvPr/>
        </p:nvSpPr>
        <p:spPr>
          <a:xfrm>
            <a:off x="-12702" y="29153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8" action="ppaction://hlinksldjump" highlightClick="1"/>
          </p:cNvPr>
          <p:cNvSpPr/>
          <p:nvPr/>
        </p:nvSpPr>
        <p:spPr>
          <a:xfrm>
            <a:off x="-12703" y="35694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923435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無線上網</a:t>
            </a:r>
          </a:p>
        </p:txBody>
      </p:sp>
      <p:sp>
        <p:nvSpPr>
          <p:cNvPr id="3" name="內容版面配置區 2"/>
          <p:cNvSpPr>
            <a:spLocks noGrp="1"/>
          </p:cNvSpPr>
          <p:nvPr>
            <p:ph idx="1"/>
          </p:nvPr>
        </p:nvSpPr>
        <p:spPr>
          <a:xfrm>
            <a:off x="1181101" y="1582331"/>
            <a:ext cx="7378699" cy="5642660"/>
          </a:xfrm>
        </p:spPr>
        <p:txBody>
          <a:bodyPr>
            <a:normAutofit/>
          </a:bodyPr>
          <a:lstStyle/>
          <a:p>
            <a:pPr marL="457200" indent="-457200">
              <a:buFont typeface="Arial" panose="020B0604020202020204" pitchFamily="34" charset="0"/>
              <a:buChar char="•"/>
            </a:pPr>
            <a:r>
              <a:rPr lang="zh-TW" altLang="en-US" dirty="0"/>
              <a:t>如果將數據機與電腦間的直接連線改為透過</a:t>
            </a:r>
            <a:r>
              <a:rPr lang="zh-TW" altLang="en-US" dirty="0">
                <a:solidFill>
                  <a:srgbClr val="0070C0"/>
                </a:solidFill>
              </a:rPr>
              <a:t>無線網路卡</a:t>
            </a:r>
            <a:r>
              <a:rPr lang="zh-TW" altLang="en-US" dirty="0"/>
              <a:t>與</a:t>
            </a:r>
            <a:r>
              <a:rPr lang="zh-TW" altLang="en-US" dirty="0">
                <a:solidFill>
                  <a:srgbClr val="0070C0"/>
                </a:solidFill>
              </a:rPr>
              <a:t>無線基地台</a:t>
            </a:r>
            <a:r>
              <a:rPr lang="en-US" altLang="zh-TW" dirty="0"/>
              <a:t>(access point</a:t>
            </a:r>
            <a:r>
              <a:rPr lang="zh-TW" altLang="en-US" dirty="0"/>
              <a:t>，</a:t>
            </a:r>
            <a:r>
              <a:rPr lang="en-US" altLang="zh-TW" dirty="0">
                <a:solidFill>
                  <a:srgbClr val="0070C0"/>
                </a:solidFill>
              </a:rPr>
              <a:t>AP</a:t>
            </a:r>
            <a:r>
              <a:rPr lang="en-US" altLang="zh-TW" dirty="0"/>
              <a:t>)</a:t>
            </a:r>
            <a:r>
              <a:rPr lang="zh-TW" altLang="en-US" dirty="0"/>
              <a:t>連線，便可建立一個簡單的家庭無線區域網路。</a:t>
            </a:r>
            <a:endParaRPr lang="en-US" altLang="zh-TW" dirty="0"/>
          </a:p>
          <a:p>
            <a:pPr marL="457200" indent="-457200">
              <a:buFont typeface="Arial" panose="020B0604020202020204" pitchFamily="34" charset="0"/>
              <a:buChar char="•"/>
            </a:pPr>
            <a:r>
              <a:rPr lang="zh-TW" altLang="en-US" dirty="0"/>
              <a:t>目前無線區域網路普遍遵循的標準為</a:t>
            </a:r>
            <a:r>
              <a:rPr lang="en-US" altLang="zh-TW" dirty="0">
                <a:solidFill>
                  <a:srgbClr val="0070C0"/>
                </a:solidFill>
              </a:rPr>
              <a:t>IEEE 802.11</a:t>
            </a:r>
            <a:r>
              <a:rPr lang="zh-TW" altLang="en-US" dirty="0"/>
              <a:t>。</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60</a:t>
            </a:fld>
            <a:endParaRPr lang="zh-TW" altLang="en-US"/>
          </a:p>
        </p:txBody>
      </p:sp>
      <p:sp>
        <p:nvSpPr>
          <p:cNvPr id="16" name="矩形 15">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4-2</a:t>
            </a:r>
            <a:endParaRPr lang="zh-TW" altLang="en-US" sz="2400" dirty="0">
              <a:latin typeface="Arial" panose="020B0604020202020204" pitchFamily="34" charset="0"/>
              <a:ea typeface="微軟正黑體" panose="020B0604030504040204" pitchFamily="34" charset="-120"/>
            </a:endParaRPr>
          </a:p>
        </p:txBody>
      </p:sp>
      <p:sp>
        <p:nvSpPr>
          <p:cNvPr id="18" name="矩形 17">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2" y="29153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0" name="矩形 19">
            <a:hlinkClick r:id="rId7" action="ppaction://hlinksldjump" highlightClick="1"/>
          </p:cNvPr>
          <p:cNvSpPr/>
          <p:nvPr/>
        </p:nvSpPr>
        <p:spPr>
          <a:xfrm>
            <a:off x="-12703" y="35694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2304341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IEEE 802.11</a:t>
            </a:r>
            <a:r>
              <a:rPr lang="zh-TW" altLang="zh-TW" dirty="0"/>
              <a:t>標準比較表</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4180497971"/>
              </p:ext>
            </p:extLst>
          </p:nvPr>
        </p:nvGraphicFramePr>
        <p:xfrm>
          <a:off x="1411288" y="1450108"/>
          <a:ext cx="7235824" cy="4128649"/>
        </p:xfrm>
        <a:graphic>
          <a:graphicData uri="http://schemas.openxmlformats.org/drawingml/2006/table">
            <a:tbl>
              <a:tblPr firstRow="1" bandRow="1">
                <a:tableStyleId>{1FECB4D8-DB02-4DC6-A0A2-4F2EBAE1DC90}</a:tableStyleId>
              </a:tblPr>
              <a:tblGrid>
                <a:gridCol w="1808956">
                  <a:extLst>
                    <a:ext uri="{9D8B030D-6E8A-4147-A177-3AD203B41FA5}">
                      <a16:colId xmlns:a16="http://schemas.microsoft.com/office/drawing/2014/main" xmlns="" val="1461858701"/>
                    </a:ext>
                  </a:extLst>
                </a:gridCol>
                <a:gridCol w="1808956">
                  <a:extLst>
                    <a:ext uri="{9D8B030D-6E8A-4147-A177-3AD203B41FA5}">
                      <a16:colId xmlns:a16="http://schemas.microsoft.com/office/drawing/2014/main" xmlns="" val="1570151039"/>
                    </a:ext>
                  </a:extLst>
                </a:gridCol>
                <a:gridCol w="1808956">
                  <a:extLst>
                    <a:ext uri="{9D8B030D-6E8A-4147-A177-3AD203B41FA5}">
                      <a16:colId xmlns:a16="http://schemas.microsoft.com/office/drawing/2014/main" xmlns="" val="2844414442"/>
                    </a:ext>
                  </a:extLst>
                </a:gridCol>
                <a:gridCol w="1808956">
                  <a:extLst>
                    <a:ext uri="{9D8B030D-6E8A-4147-A177-3AD203B41FA5}">
                      <a16:colId xmlns:a16="http://schemas.microsoft.com/office/drawing/2014/main" xmlns="" val="1820172572"/>
                    </a:ext>
                  </a:extLst>
                </a:gridCol>
              </a:tblGrid>
              <a:tr h="589807">
                <a:tc>
                  <a:txBody>
                    <a:bodyPr/>
                    <a:lstStyle/>
                    <a:p>
                      <a:pPr indent="0" algn="ctr">
                        <a:spcAft>
                          <a:spcPts val="0"/>
                        </a:spcAft>
                      </a:pPr>
                      <a:r>
                        <a:rPr lang="zh-TW" sz="1600" kern="0" baseline="0" dirty="0">
                          <a:effectLst/>
                          <a:latin typeface="Arial Black" panose="020B0A04020102020204" pitchFamily="34" charset="0"/>
                          <a:ea typeface="微軟正黑體" panose="020B0604030504040204" pitchFamily="34" charset="-120"/>
                        </a:rPr>
                        <a:t>發布日期</a:t>
                      </a:r>
                      <a:endParaRPr lang="zh-TW" sz="1600" kern="100" baseline="0" dirty="0">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zh-TW" sz="1600" kern="0" baseline="0" dirty="0">
                          <a:effectLst/>
                          <a:latin typeface="Arial Black" panose="020B0A04020102020204" pitchFamily="34" charset="0"/>
                          <a:ea typeface="微軟正黑體" panose="020B0604030504040204" pitchFamily="34" charset="-120"/>
                        </a:rPr>
                        <a:t>標準</a:t>
                      </a:r>
                      <a:endParaRPr lang="zh-TW" sz="1600" kern="100" baseline="0" dirty="0">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zh-TW" sz="1600" kern="0" baseline="0" dirty="0">
                          <a:effectLst/>
                          <a:latin typeface="Arial Black" panose="020B0A04020102020204" pitchFamily="34" charset="0"/>
                          <a:ea typeface="微軟正黑體" panose="020B0604030504040204" pitchFamily="34" charset="-120"/>
                        </a:rPr>
                        <a:t>頻段</a:t>
                      </a:r>
                      <a:r>
                        <a:rPr lang="en-US" sz="1600" kern="0" baseline="0" dirty="0">
                          <a:effectLst/>
                          <a:latin typeface="Arial Black" panose="020B0A04020102020204" pitchFamily="34" charset="0"/>
                          <a:ea typeface="微軟正黑體" panose="020B0604030504040204" pitchFamily="34" charset="-120"/>
                        </a:rPr>
                        <a:t>(GHz)</a:t>
                      </a:r>
                      <a:endParaRPr lang="zh-TW" sz="1600" kern="100" baseline="0" dirty="0">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zh-TW" sz="1600" kern="0" baseline="0" dirty="0">
                          <a:effectLst/>
                          <a:latin typeface="Arial Black" panose="020B0A04020102020204" pitchFamily="34" charset="0"/>
                          <a:ea typeface="微軟正黑體" panose="020B0604030504040204" pitchFamily="34" charset="-120"/>
                        </a:rPr>
                        <a:t>最大資料傳輸速率</a:t>
                      </a:r>
                      <a:endParaRPr lang="zh-TW" sz="1600" kern="100" baseline="0" dirty="0">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extLst>
                  <a:ext uri="{0D108BD9-81ED-4DB2-BD59-A6C34878D82A}">
                    <a16:rowId xmlns:a16="http://schemas.microsoft.com/office/drawing/2014/main" xmlns="" val="2869001855"/>
                  </a:ext>
                </a:extLst>
              </a:tr>
              <a:tr h="589807">
                <a:tc>
                  <a:txBody>
                    <a:bodyPr/>
                    <a:lstStyle/>
                    <a:p>
                      <a:pPr indent="0" algn="ctr">
                        <a:spcAft>
                          <a:spcPts val="0"/>
                        </a:spcAft>
                      </a:pPr>
                      <a:r>
                        <a:rPr lang="en-US" sz="2000" kern="0" baseline="0" dirty="0">
                          <a:solidFill>
                            <a:schemeClr val="tx1">
                              <a:lumMod val="75000"/>
                              <a:lumOff val="25000"/>
                            </a:schemeClr>
                          </a:solidFill>
                          <a:effectLst/>
                          <a:latin typeface="Arial Black" panose="020B0A04020102020204" pitchFamily="34" charset="0"/>
                          <a:ea typeface="微軟正黑體" panose="020B0604030504040204" pitchFamily="34" charset="-120"/>
                        </a:rPr>
                        <a:t>1999</a:t>
                      </a:r>
                      <a:endParaRPr lang="zh-TW" sz="2000" kern="100" baseline="0" dirty="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en-US" sz="2000" kern="0" baseline="0" dirty="0">
                          <a:solidFill>
                            <a:schemeClr val="tx1">
                              <a:lumMod val="75000"/>
                              <a:lumOff val="25000"/>
                            </a:schemeClr>
                          </a:solidFill>
                          <a:effectLst/>
                          <a:latin typeface="Arial Black" panose="020B0A04020102020204" pitchFamily="34" charset="0"/>
                          <a:ea typeface="微軟正黑體" panose="020B0604030504040204" pitchFamily="34" charset="-120"/>
                        </a:rPr>
                        <a:t>802.11a</a:t>
                      </a:r>
                      <a:endParaRPr lang="zh-TW" sz="2000" kern="100" baseline="0" dirty="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en-US"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rPr>
                        <a:t>5</a:t>
                      </a:r>
                      <a:endParaRPr lang="zh-TW"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cs typeface="新細明體" panose="02020500000000000000" pitchFamily="18" charset="-120"/>
                      </a:endParaRPr>
                    </a:p>
                  </a:txBody>
                  <a:tcPr marL="68580" marR="68580" marT="0" marB="0" anchor="ctr"/>
                </a:tc>
                <a:tc>
                  <a:txBody>
                    <a:bodyPr/>
                    <a:lstStyle/>
                    <a:p>
                      <a:pPr indent="0" algn="ctr">
                        <a:spcAft>
                          <a:spcPts val="0"/>
                        </a:spcAft>
                      </a:pPr>
                      <a:r>
                        <a:rPr lang="en-US"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rPr>
                        <a:t>54 Mbps</a:t>
                      </a:r>
                      <a:endParaRPr lang="zh-TW"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cs typeface="新細明體" panose="02020500000000000000" pitchFamily="18" charset="-120"/>
                      </a:endParaRPr>
                    </a:p>
                  </a:txBody>
                  <a:tcPr marL="68580" marR="68580" marT="0" marB="0" anchor="ctr"/>
                </a:tc>
                <a:extLst>
                  <a:ext uri="{0D108BD9-81ED-4DB2-BD59-A6C34878D82A}">
                    <a16:rowId xmlns:a16="http://schemas.microsoft.com/office/drawing/2014/main" xmlns="" val="1490294481"/>
                  </a:ext>
                </a:extLst>
              </a:tr>
              <a:tr h="589807">
                <a:tc>
                  <a:txBody>
                    <a:bodyPr/>
                    <a:lstStyle/>
                    <a:p>
                      <a:pPr indent="0" algn="ctr">
                        <a:spcAft>
                          <a:spcPts val="0"/>
                        </a:spcAft>
                      </a:pPr>
                      <a:r>
                        <a:rPr lang="en-US" sz="2000" kern="0" baseline="0" dirty="0">
                          <a:solidFill>
                            <a:schemeClr val="tx1">
                              <a:lumMod val="75000"/>
                              <a:lumOff val="25000"/>
                            </a:schemeClr>
                          </a:solidFill>
                          <a:effectLst/>
                          <a:latin typeface="Arial Black" panose="020B0A04020102020204" pitchFamily="34" charset="0"/>
                          <a:ea typeface="微軟正黑體" panose="020B0604030504040204" pitchFamily="34" charset="-120"/>
                        </a:rPr>
                        <a:t>1999</a:t>
                      </a:r>
                      <a:endParaRPr lang="zh-TW" sz="2000" kern="100" baseline="0" dirty="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en-US" sz="2000" kern="0" baseline="0" dirty="0">
                          <a:solidFill>
                            <a:schemeClr val="tx1">
                              <a:lumMod val="75000"/>
                              <a:lumOff val="25000"/>
                            </a:schemeClr>
                          </a:solidFill>
                          <a:effectLst/>
                          <a:latin typeface="Arial Black" panose="020B0A04020102020204" pitchFamily="34" charset="0"/>
                          <a:ea typeface="微軟正黑體" panose="020B0604030504040204" pitchFamily="34" charset="-120"/>
                        </a:rPr>
                        <a:t>802.11b</a:t>
                      </a:r>
                      <a:endParaRPr lang="zh-TW" sz="2000" kern="100" baseline="0" dirty="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en-US"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rPr>
                        <a:t>2.4</a:t>
                      </a:r>
                      <a:endParaRPr lang="zh-TW"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cs typeface="新細明體" panose="02020500000000000000" pitchFamily="18" charset="-120"/>
                      </a:endParaRPr>
                    </a:p>
                  </a:txBody>
                  <a:tcPr marL="68580" marR="68580" marT="0" marB="0" anchor="ctr"/>
                </a:tc>
                <a:tc>
                  <a:txBody>
                    <a:bodyPr/>
                    <a:lstStyle/>
                    <a:p>
                      <a:pPr indent="0" algn="ctr">
                        <a:spcAft>
                          <a:spcPts val="0"/>
                        </a:spcAft>
                      </a:pPr>
                      <a:r>
                        <a:rPr lang="en-US"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rPr>
                        <a:t>11 Mbps</a:t>
                      </a:r>
                      <a:endParaRPr lang="zh-TW"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cs typeface="新細明體" panose="02020500000000000000" pitchFamily="18" charset="-120"/>
                      </a:endParaRPr>
                    </a:p>
                  </a:txBody>
                  <a:tcPr marL="68580" marR="68580" marT="0" marB="0" anchor="ctr"/>
                </a:tc>
                <a:extLst>
                  <a:ext uri="{0D108BD9-81ED-4DB2-BD59-A6C34878D82A}">
                    <a16:rowId xmlns:a16="http://schemas.microsoft.com/office/drawing/2014/main" xmlns="" val="2381263652"/>
                  </a:ext>
                </a:extLst>
              </a:tr>
              <a:tr h="589807">
                <a:tc>
                  <a:txBody>
                    <a:bodyPr/>
                    <a:lstStyle/>
                    <a:p>
                      <a:pPr indent="0" algn="ctr">
                        <a:spcAft>
                          <a:spcPts val="0"/>
                        </a:spcAft>
                      </a:pPr>
                      <a:r>
                        <a:rPr lang="en-US" sz="2000" kern="0" baseline="0">
                          <a:solidFill>
                            <a:schemeClr val="tx1">
                              <a:lumMod val="75000"/>
                              <a:lumOff val="25000"/>
                            </a:schemeClr>
                          </a:solidFill>
                          <a:effectLst/>
                          <a:latin typeface="Arial Black" panose="020B0A04020102020204" pitchFamily="34" charset="0"/>
                          <a:ea typeface="微軟正黑體" panose="020B0604030504040204" pitchFamily="34" charset="-120"/>
                        </a:rPr>
                        <a:t>2003</a:t>
                      </a:r>
                      <a:endParaRPr lang="zh-TW"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en-US" sz="2000" kern="0" baseline="0" dirty="0">
                          <a:solidFill>
                            <a:schemeClr val="tx1">
                              <a:lumMod val="75000"/>
                              <a:lumOff val="25000"/>
                            </a:schemeClr>
                          </a:solidFill>
                          <a:effectLst/>
                          <a:latin typeface="Arial Black" panose="020B0A04020102020204" pitchFamily="34" charset="0"/>
                          <a:ea typeface="微軟正黑體" panose="020B0604030504040204" pitchFamily="34" charset="-120"/>
                        </a:rPr>
                        <a:t>802.11g</a:t>
                      </a:r>
                      <a:endParaRPr lang="zh-TW" sz="2000" kern="100" baseline="0" dirty="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en-US"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rPr>
                        <a:t>2.4</a:t>
                      </a:r>
                      <a:endParaRPr lang="zh-TW"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cs typeface="新細明體" panose="02020500000000000000" pitchFamily="18" charset="-120"/>
                      </a:endParaRPr>
                    </a:p>
                  </a:txBody>
                  <a:tcPr marL="68580" marR="68580" marT="0" marB="0" anchor="ctr"/>
                </a:tc>
                <a:tc>
                  <a:txBody>
                    <a:bodyPr/>
                    <a:lstStyle/>
                    <a:p>
                      <a:pPr indent="0" algn="ctr">
                        <a:spcAft>
                          <a:spcPts val="0"/>
                        </a:spcAft>
                      </a:pPr>
                      <a:r>
                        <a:rPr lang="en-US"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rPr>
                        <a:t>54 Mbps</a:t>
                      </a:r>
                      <a:endParaRPr lang="zh-TW"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cs typeface="新細明體" panose="02020500000000000000" pitchFamily="18" charset="-120"/>
                      </a:endParaRPr>
                    </a:p>
                  </a:txBody>
                  <a:tcPr marL="68580" marR="68580" marT="0" marB="0" anchor="ctr"/>
                </a:tc>
                <a:extLst>
                  <a:ext uri="{0D108BD9-81ED-4DB2-BD59-A6C34878D82A}">
                    <a16:rowId xmlns:a16="http://schemas.microsoft.com/office/drawing/2014/main" xmlns="" val="656629758"/>
                  </a:ext>
                </a:extLst>
              </a:tr>
              <a:tr h="589807">
                <a:tc>
                  <a:txBody>
                    <a:bodyPr/>
                    <a:lstStyle/>
                    <a:p>
                      <a:pPr indent="0" algn="ctr">
                        <a:spcAft>
                          <a:spcPts val="0"/>
                        </a:spcAft>
                      </a:pPr>
                      <a:r>
                        <a:rPr lang="en-US" sz="2000" kern="0" baseline="0">
                          <a:solidFill>
                            <a:schemeClr val="tx1">
                              <a:lumMod val="75000"/>
                              <a:lumOff val="25000"/>
                            </a:schemeClr>
                          </a:solidFill>
                          <a:effectLst/>
                          <a:latin typeface="Arial Black" panose="020B0A04020102020204" pitchFamily="34" charset="0"/>
                          <a:ea typeface="微軟正黑體" panose="020B0604030504040204" pitchFamily="34" charset="-120"/>
                        </a:rPr>
                        <a:t>2009</a:t>
                      </a:r>
                      <a:endParaRPr lang="zh-TW"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en-US" sz="2000" kern="0" baseline="0">
                          <a:solidFill>
                            <a:schemeClr val="tx1">
                              <a:lumMod val="75000"/>
                              <a:lumOff val="25000"/>
                            </a:schemeClr>
                          </a:solidFill>
                          <a:effectLst/>
                          <a:latin typeface="Arial Black" panose="020B0A04020102020204" pitchFamily="34" charset="0"/>
                          <a:ea typeface="微軟正黑體" panose="020B0604030504040204" pitchFamily="34" charset="-120"/>
                        </a:rPr>
                        <a:t>802.11n</a:t>
                      </a:r>
                      <a:endParaRPr lang="zh-TW"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en-US" sz="2000" kern="100" baseline="0" dirty="0">
                          <a:solidFill>
                            <a:schemeClr val="tx1">
                              <a:lumMod val="75000"/>
                              <a:lumOff val="25000"/>
                            </a:schemeClr>
                          </a:solidFill>
                          <a:effectLst/>
                          <a:latin typeface="Arial Black" panose="020B0A04020102020204" pitchFamily="34" charset="0"/>
                          <a:ea typeface="微軟正黑體" panose="020B0604030504040204" pitchFamily="34" charset="-120"/>
                        </a:rPr>
                        <a:t>2.4 / 5</a:t>
                      </a:r>
                      <a:endParaRPr lang="zh-TW" sz="2000" kern="100" baseline="0" dirty="0">
                        <a:solidFill>
                          <a:schemeClr val="tx1">
                            <a:lumMod val="75000"/>
                            <a:lumOff val="25000"/>
                          </a:schemeClr>
                        </a:solidFill>
                        <a:effectLst/>
                        <a:latin typeface="Arial Black" panose="020B0A04020102020204" pitchFamily="34" charset="0"/>
                        <a:ea typeface="微軟正黑體" panose="020B0604030504040204" pitchFamily="34" charset="-120"/>
                        <a:cs typeface="新細明體" panose="02020500000000000000" pitchFamily="18" charset="-120"/>
                      </a:endParaRPr>
                    </a:p>
                  </a:txBody>
                  <a:tcPr marL="68580" marR="68580" marT="0" marB="0" anchor="ctr"/>
                </a:tc>
                <a:tc>
                  <a:txBody>
                    <a:bodyPr/>
                    <a:lstStyle/>
                    <a:p>
                      <a:pPr indent="0" algn="ctr">
                        <a:spcAft>
                          <a:spcPts val="0"/>
                        </a:spcAft>
                      </a:pPr>
                      <a:r>
                        <a:rPr lang="en-US"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rPr>
                        <a:t>600 Mbps</a:t>
                      </a:r>
                      <a:endParaRPr lang="zh-TW"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cs typeface="新細明體" panose="02020500000000000000" pitchFamily="18" charset="-120"/>
                      </a:endParaRPr>
                    </a:p>
                  </a:txBody>
                  <a:tcPr marL="68580" marR="68580" marT="0" marB="0" anchor="ctr"/>
                </a:tc>
                <a:extLst>
                  <a:ext uri="{0D108BD9-81ED-4DB2-BD59-A6C34878D82A}">
                    <a16:rowId xmlns:a16="http://schemas.microsoft.com/office/drawing/2014/main" xmlns="" val="1497464436"/>
                  </a:ext>
                </a:extLst>
              </a:tr>
              <a:tr h="589807">
                <a:tc>
                  <a:txBody>
                    <a:bodyPr/>
                    <a:lstStyle/>
                    <a:p>
                      <a:pPr indent="0" algn="ctr">
                        <a:spcAft>
                          <a:spcPts val="0"/>
                        </a:spcAft>
                      </a:pPr>
                      <a:r>
                        <a:rPr lang="en-US" sz="2000" kern="0" baseline="0">
                          <a:solidFill>
                            <a:schemeClr val="tx1">
                              <a:lumMod val="75000"/>
                              <a:lumOff val="25000"/>
                            </a:schemeClr>
                          </a:solidFill>
                          <a:effectLst/>
                          <a:latin typeface="Arial Black" panose="020B0A04020102020204" pitchFamily="34" charset="0"/>
                          <a:ea typeface="微軟正黑體" panose="020B0604030504040204" pitchFamily="34" charset="-120"/>
                        </a:rPr>
                        <a:t>2012</a:t>
                      </a:r>
                      <a:endParaRPr lang="zh-TW"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en-US" sz="2000" kern="0" baseline="0">
                          <a:solidFill>
                            <a:schemeClr val="tx1">
                              <a:lumMod val="75000"/>
                              <a:lumOff val="25000"/>
                            </a:schemeClr>
                          </a:solidFill>
                          <a:effectLst/>
                          <a:latin typeface="Arial Black" panose="020B0A04020102020204" pitchFamily="34" charset="0"/>
                          <a:ea typeface="微軟正黑體" panose="020B0604030504040204" pitchFamily="34" charset="-120"/>
                        </a:rPr>
                        <a:t>802.11ad</a:t>
                      </a:r>
                      <a:endParaRPr lang="zh-TW"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en-US"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rPr>
                        <a:t>60</a:t>
                      </a:r>
                      <a:endParaRPr lang="zh-TW"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cs typeface="新細明體" panose="02020500000000000000" pitchFamily="18" charset="-120"/>
                      </a:endParaRPr>
                    </a:p>
                  </a:txBody>
                  <a:tcPr marL="68580" marR="68580" marT="0" marB="0" anchor="ctr"/>
                </a:tc>
                <a:tc>
                  <a:txBody>
                    <a:bodyPr/>
                    <a:lstStyle/>
                    <a:p>
                      <a:pPr indent="0" algn="ctr">
                        <a:spcAft>
                          <a:spcPts val="0"/>
                        </a:spcAft>
                      </a:pPr>
                      <a:r>
                        <a:rPr lang="en-US" sz="2000" kern="100" baseline="0" dirty="0">
                          <a:solidFill>
                            <a:schemeClr val="tx1">
                              <a:lumMod val="75000"/>
                              <a:lumOff val="25000"/>
                            </a:schemeClr>
                          </a:solidFill>
                          <a:effectLst/>
                          <a:latin typeface="Arial Black" panose="020B0A04020102020204" pitchFamily="34" charset="0"/>
                          <a:ea typeface="微軟正黑體" panose="020B0604030504040204" pitchFamily="34" charset="-120"/>
                        </a:rPr>
                        <a:t>6.76 </a:t>
                      </a:r>
                      <a:r>
                        <a:rPr lang="en-US" sz="2000" kern="100" baseline="0" dirty="0" err="1">
                          <a:solidFill>
                            <a:schemeClr val="tx1">
                              <a:lumMod val="75000"/>
                              <a:lumOff val="25000"/>
                            </a:schemeClr>
                          </a:solidFill>
                          <a:effectLst/>
                          <a:latin typeface="Arial Black" panose="020B0A04020102020204" pitchFamily="34" charset="0"/>
                          <a:ea typeface="微軟正黑體" panose="020B0604030504040204" pitchFamily="34" charset="-120"/>
                        </a:rPr>
                        <a:t>Gbps</a:t>
                      </a:r>
                      <a:endParaRPr lang="zh-TW" sz="2000" kern="100" baseline="0" dirty="0">
                        <a:solidFill>
                          <a:schemeClr val="tx1">
                            <a:lumMod val="75000"/>
                            <a:lumOff val="25000"/>
                          </a:schemeClr>
                        </a:solidFill>
                        <a:effectLst/>
                        <a:latin typeface="Arial Black" panose="020B0A04020102020204" pitchFamily="34" charset="0"/>
                        <a:ea typeface="微軟正黑體" panose="020B0604030504040204" pitchFamily="34" charset="-120"/>
                        <a:cs typeface="新細明體" panose="02020500000000000000" pitchFamily="18" charset="-120"/>
                      </a:endParaRPr>
                    </a:p>
                  </a:txBody>
                  <a:tcPr marL="68580" marR="68580" marT="0" marB="0" anchor="ctr"/>
                </a:tc>
                <a:extLst>
                  <a:ext uri="{0D108BD9-81ED-4DB2-BD59-A6C34878D82A}">
                    <a16:rowId xmlns:a16="http://schemas.microsoft.com/office/drawing/2014/main" xmlns="" val="1218079716"/>
                  </a:ext>
                </a:extLst>
              </a:tr>
              <a:tr h="589807">
                <a:tc>
                  <a:txBody>
                    <a:bodyPr/>
                    <a:lstStyle/>
                    <a:p>
                      <a:pPr indent="0" algn="ctr">
                        <a:spcAft>
                          <a:spcPts val="0"/>
                        </a:spcAft>
                      </a:pPr>
                      <a:r>
                        <a:rPr lang="en-US" sz="2000" kern="0" baseline="0">
                          <a:solidFill>
                            <a:schemeClr val="tx1">
                              <a:lumMod val="75000"/>
                              <a:lumOff val="25000"/>
                            </a:schemeClr>
                          </a:solidFill>
                          <a:effectLst/>
                          <a:latin typeface="Arial Black" panose="020B0A04020102020204" pitchFamily="34" charset="0"/>
                          <a:ea typeface="微軟正黑體" panose="020B0604030504040204" pitchFamily="34" charset="-120"/>
                        </a:rPr>
                        <a:t>2013</a:t>
                      </a:r>
                      <a:endParaRPr lang="zh-TW"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en-US" sz="2000" kern="0" baseline="0">
                          <a:solidFill>
                            <a:schemeClr val="tx1">
                              <a:lumMod val="75000"/>
                              <a:lumOff val="25000"/>
                            </a:schemeClr>
                          </a:solidFill>
                          <a:effectLst/>
                          <a:latin typeface="Arial Black" panose="020B0A04020102020204" pitchFamily="34" charset="0"/>
                          <a:ea typeface="微軟正黑體" panose="020B0604030504040204" pitchFamily="34" charset="-120"/>
                        </a:rPr>
                        <a:t>802.11ac</a:t>
                      </a:r>
                      <a:endParaRPr lang="zh-TW"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cs typeface="Arial" panose="020B0604020202020204" pitchFamily="34" charset="0"/>
                      </a:endParaRPr>
                    </a:p>
                  </a:txBody>
                  <a:tcPr marL="68580" marR="68580" marT="0" marB="0" anchor="ctr"/>
                </a:tc>
                <a:tc>
                  <a:txBody>
                    <a:bodyPr/>
                    <a:lstStyle/>
                    <a:p>
                      <a:pPr indent="0" algn="ctr">
                        <a:spcAft>
                          <a:spcPts val="0"/>
                        </a:spcAft>
                      </a:pPr>
                      <a:r>
                        <a:rPr lang="en-US"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rPr>
                        <a:t>5</a:t>
                      </a:r>
                      <a:endParaRPr lang="zh-TW" sz="2000" kern="100" baseline="0">
                        <a:solidFill>
                          <a:schemeClr val="tx1">
                            <a:lumMod val="75000"/>
                            <a:lumOff val="25000"/>
                          </a:schemeClr>
                        </a:solidFill>
                        <a:effectLst/>
                        <a:latin typeface="Arial Black" panose="020B0A04020102020204" pitchFamily="34" charset="0"/>
                        <a:ea typeface="微軟正黑體" panose="020B0604030504040204" pitchFamily="34" charset="-120"/>
                        <a:cs typeface="新細明體" panose="02020500000000000000" pitchFamily="18" charset="-120"/>
                      </a:endParaRPr>
                    </a:p>
                  </a:txBody>
                  <a:tcPr marL="68580" marR="68580" marT="0" marB="0" anchor="ctr"/>
                </a:tc>
                <a:tc>
                  <a:txBody>
                    <a:bodyPr/>
                    <a:lstStyle/>
                    <a:p>
                      <a:pPr indent="0" algn="ctr">
                        <a:spcAft>
                          <a:spcPts val="0"/>
                        </a:spcAft>
                      </a:pPr>
                      <a:r>
                        <a:rPr lang="en-US" sz="2000" kern="100" baseline="0" dirty="0">
                          <a:solidFill>
                            <a:schemeClr val="tx1">
                              <a:lumMod val="75000"/>
                              <a:lumOff val="25000"/>
                            </a:schemeClr>
                          </a:solidFill>
                          <a:effectLst/>
                          <a:latin typeface="Arial Black" panose="020B0A04020102020204" pitchFamily="34" charset="0"/>
                          <a:ea typeface="微軟正黑體" panose="020B0604030504040204" pitchFamily="34" charset="-120"/>
                        </a:rPr>
                        <a:t>6.93 </a:t>
                      </a:r>
                      <a:r>
                        <a:rPr lang="en-US" sz="2000" kern="100" baseline="0" dirty="0" err="1">
                          <a:solidFill>
                            <a:schemeClr val="tx1">
                              <a:lumMod val="75000"/>
                              <a:lumOff val="25000"/>
                            </a:schemeClr>
                          </a:solidFill>
                          <a:effectLst/>
                          <a:latin typeface="Arial Black" panose="020B0A04020102020204" pitchFamily="34" charset="0"/>
                          <a:ea typeface="微軟正黑體" panose="020B0604030504040204" pitchFamily="34" charset="-120"/>
                        </a:rPr>
                        <a:t>Gbps</a:t>
                      </a:r>
                      <a:endParaRPr lang="zh-TW" sz="2000" kern="100" baseline="0" dirty="0">
                        <a:solidFill>
                          <a:schemeClr val="tx1">
                            <a:lumMod val="75000"/>
                            <a:lumOff val="25000"/>
                          </a:schemeClr>
                        </a:solidFill>
                        <a:effectLst/>
                        <a:latin typeface="Arial Black" panose="020B0A04020102020204" pitchFamily="34" charset="0"/>
                        <a:ea typeface="微軟正黑體" panose="020B0604030504040204" pitchFamily="34" charset="-120"/>
                        <a:cs typeface="新細明體" panose="02020500000000000000" pitchFamily="18" charset="-120"/>
                      </a:endParaRPr>
                    </a:p>
                  </a:txBody>
                  <a:tcPr marL="68580" marR="68580" marT="0" marB="0" anchor="ctr"/>
                </a:tc>
                <a:extLst>
                  <a:ext uri="{0D108BD9-81ED-4DB2-BD59-A6C34878D82A}">
                    <a16:rowId xmlns:a16="http://schemas.microsoft.com/office/drawing/2014/main" xmlns="" val="2902988337"/>
                  </a:ext>
                </a:extLst>
              </a:tr>
            </a:tbl>
          </a:graphicData>
        </a:graphic>
      </p:graphicFrame>
      <p:sp>
        <p:nvSpPr>
          <p:cNvPr id="4" name="投影片編號版面配置區 3"/>
          <p:cNvSpPr>
            <a:spLocks noGrp="1"/>
          </p:cNvSpPr>
          <p:nvPr>
            <p:ph type="sldNum" sz="quarter" idx="12"/>
          </p:nvPr>
        </p:nvSpPr>
        <p:spPr/>
        <p:txBody>
          <a:bodyPr/>
          <a:lstStyle/>
          <a:p>
            <a:fld id="{C45D8186-99EE-4364-AA57-C9F4FAA33639}" type="slidenum">
              <a:rPr lang="zh-TW" altLang="en-US" smtClean="0"/>
              <a:t>61</a:t>
            </a:fld>
            <a:endParaRPr lang="zh-TW" altLang="en-US"/>
          </a:p>
        </p:txBody>
      </p:sp>
      <p:sp>
        <p:nvSpPr>
          <p:cNvPr id="6" name="矩形 5">
            <a:hlinkClick r:id="rId2"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7" name="矩形 6">
            <a:hlinkClick r:id="rId3"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4-2</a:t>
            </a:r>
            <a:endParaRPr lang="zh-TW" altLang="en-US" sz="2400" dirty="0">
              <a:latin typeface="Arial" panose="020B0604020202020204" pitchFamily="34" charset="0"/>
              <a:ea typeface="微軟正黑體" panose="020B0604030504040204" pitchFamily="34" charset="-120"/>
            </a:endParaRPr>
          </a:p>
        </p:txBody>
      </p:sp>
      <p:sp>
        <p:nvSpPr>
          <p:cNvPr id="8" name="矩形 7">
            <a:hlinkClick r:id="rId4"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9" name="矩形 8">
            <a:hlinkClick r:id="rId5" action="ppaction://hlinksldjump" highlightClick="1"/>
          </p:cNvPr>
          <p:cNvSpPr/>
          <p:nvPr/>
        </p:nvSpPr>
        <p:spPr>
          <a:xfrm>
            <a:off x="-12702" y="29153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0" name="矩形 9">
            <a:hlinkClick r:id="rId6" action="ppaction://hlinksldjump" highlightClick="1"/>
          </p:cNvPr>
          <p:cNvSpPr/>
          <p:nvPr/>
        </p:nvSpPr>
        <p:spPr>
          <a:xfrm>
            <a:off x="-12703" y="35694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676658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傳輸距離示意圖</a:t>
            </a:r>
            <a:endParaRPr lang="zh-TW" altLang="en-US" dirty="0"/>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62</a:t>
            </a:fld>
            <a:endParaRPr lang="zh-TW" altLang="en-US"/>
          </a:p>
        </p:txBody>
      </p:sp>
      <p:pic>
        <p:nvPicPr>
          <p:cNvPr id="7" name="圖片 6"/>
          <p:cNvPicPr/>
          <p:nvPr/>
        </p:nvPicPr>
        <p:blipFill>
          <a:blip r:embed="rId2">
            <a:extLst>
              <a:ext uri="{28A0092B-C50C-407E-A947-70E740481C1C}">
                <a14:useLocalDpi xmlns:a14="http://schemas.microsoft.com/office/drawing/2010/main" val="0"/>
              </a:ext>
            </a:extLst>
          </a:blip>
          <a:stretch>
            <a:fillRect/>
          </a:stretch>
        </p:blipFill>
        <p:spPr>
          <a:xfrm>
            <a:off x="1362536" y="1884218"/>
            <a:ext cx="7663799" cy="4311044"/>
          </a:xfrm>
          <a:prstGeom prst="rect">
            <a:avLst/>
          </a:prstGeom>
        </p:spPr>
      </p:pic>
      <p:sp>
        <p:nvSpPr>
          <p:cNvPr id="5" name="矩形 4">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6" name="矩形 5">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4-2</a:t>
            </a:r>
            <a:endParaRPr lang="zh-TW" altLang="en-US" sz="2400" dirty="0">
              <a:latin typeface="Arial" panose="020B0604020202020204" pitchFamily="34" charset="0"/>
              <a:ea typeface="微軟正黑體" panose="020B0604030504040204" pitchFamily="34" charset="-120"/>
            </a:endParaRPr>
          </a:p>
        </p:txBody>
      </p:sp>
      <p:sp>
        <p:nvSpPr>
          <p:cNvPr id="8" name="矩形 7">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9" name="矩形 8">
            <a:hlinkClick r:id="rId6" action="ppaction://hlinksldjump" highlightClick="1"/>
          </p:cNvPr>
          <p:cNvSpPr/>
          <p:nvPr/>
        </p:nvSpPr>
        <p:spPr>
          <a:xfrm>
            <a:off x="-12702" y="29153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0" name="矩形 9">
            <a:hlinkClick r:id="rId7" action="ppaction://hlinksldjump" highlightClick="1"/>
          </p:cNvPr>
          <p:cNvSpPr/>
          <p:nvPr/>
        </p:nvSpPr>
        <p:spPr>
          <a:xfrm>
            <a:off x="-12703" y="35694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9049293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無線上網</a:t>
            </a:r>
          </a:p>
        </p:txBody>
      </p:sp>
      <p:sp>
        <p:nvSpPr>
          <p:cNvPr id="3" name="內容版面配置區 2"/>
          <p:cNvSpPr>
            <a:spLocks noGrp="1"/>
          </p:cNvSpPr>
          <p:nvPr>
            <p:ph idx="1"/>
          </p:nvPr>
        </p:nvSpPr>
        <p:spPr>
          <a:xfrm>
            <a:off x="1130301" y="1394465"/>
            <a:ext cx="7543799" cy="5642660"/>
          </a:xfrm>
        </p:spPr>
        <p:txBody>
          <a:bodyPr>
            <a:normAutofit/>
          </a:bodyPr>
          <a:lstStyle/>
          <a:p>
            <a:r>
              <a:rPr lang="zh-TW" altLang="en-US" dirty="0"/>
              <a:t>許多咖啡店、大專校園、機場、圖書館、連鎖餐廳</a:t>
            </a:r>
            <a:r>
              <a:rPr lang="en-US" altLang="zh-TW" dirty="0"/>
              <a:t>(</a:t>
            </a:r>
            <a:r>
              <a:rPr lang="zh-TW" altLang="en-US" dirty="0"/>
              <a:t>如麥當勞</a:t>
            </a:r>
            <a:r>
              <a:rPr lang="en-US" altLang="zh-TW" dirty="0"/>
              <a:t>)...</a:t>
            </a:r>
            <a:r>
              <a:rPr lang="zh-TW" altLang="en-US" dirty="0"/>
              <a:t>等都有提供無線上網服務與漫遊</a:t>
            </a:r>
            <a:r>
              <a:rPr lang="en-US" altLang="zh-TW" dirty="0"/>
              <a:t>(roaming)</a:t>
            </a:r>
            <a:r>
              <a:rPr lang="zh-TW" altLang="en-US" dirty="0"/>
              <a:t>機制。</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63</a:t>
            </a:fld>
            <a:endParaRPr lang="zh-TW" altLang="en-US"/>
          </a:p>
        </p:txBody>
      </p:sp>
      <p:pic>
        <p:nvPicPr>
          <p:cNvPr id="4" name="圖片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60000" y="3561665"/>
            <a:ext cx="7895238" cy="2400000"/>
          </a:xfrm>
          <a:prstGeom prst="rect">
            <a:avLst/>
          </a:prstGeom>
        </p:spPr>
      </p:pic>
      <p:sp>
        <p:nvSpPr>
          <p:cNvPr id="11" name="矩形 10">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4-2</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7" action="ppaction://hlinksldjump" highlightClick="1"/>
          </p:cNvPr>
          <p:cNvSpPr/>
          <p:nvPr/>
        </p:nvSpPr>
        <p:spPr>
          <a:xfrm>
            <a:off x="-12702" y="29153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8" action="ppaction://hlinksldjump" highlightClick="1"/>
          </p:cNvPr>
          <p:cNvSpPr/>
          <p:nvPr/>
        </p:nvSpPr>
        <p:spPr>
          <a:xfrm>
            <a:off x="-12703" y="35694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4037235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3.5G </a:t>
            </a:r>
            <a:r>
              <a:rPr lang="zh-TW" altLang="en-US" sz="4000" dirty="0"/>
              <a:t>行動上網</a:t>
            </a:r>
          </a:p>
        </p:txBody>
      </p:sp>
      <p:sp>
        <p:nvSpPr>
          <p:cNvPr id="3" name="內容版面配置區 2"/>
          <p:cNvSpPr>
            <a:spLocks noGrp="1"/>
          </p:cNvSpPr>
          <p:nvPr>
            <p:ph idx="1"/>
          </p:nvPr>
        </p:nvSpPr>
        <p:spPr>
          <a:xfrm>
            <a:off x="1219201" y="1394465"/>
            <a:ext cx="7670800" cy="5642660"/>
          </a:xfrm>
        </p:spPr>
        <p:txBody>
          <a:bodyPr>
            <a:normAutofit/>
          </a:bodyPr>
          <a:lstStyle/>
          <a:p>
            <a:pPr marL="457200" indent="-457200">
              <a:buFont typeface="Arial" panose="020B0604020202020204" pitchFamily="34" charset="0"/>
              <a:buChar char="•"/>
            </a:pPr>
            <a:r>
              <a:rPr lang="zh-TW" altLang="en-US" dirty="0"/>
              <a:t>所謂</a:t>
            </a:r>
            <a:r>
              <a:rPr lang="en-US" altLang="zh-TW" dirty="0"/>
              <a:t>3.5G</a:t>
            </a:r>
            <a:r>
              <a:rPr lang="zh-TW" altLang="en-US" dirty="0"/>
              <a:t>的</a:t>
            </a:r>
            <a:r>
              <a:rPr lang="en-US" altLang="zh-TW" dirty="0"/>
              <a:t>G</a:t>
            </a:r>
            <a:r>
              <a:rPr lang="zh-TW" altLang="en-US" dirty="0"/>
              <a:t>指的是行動電話通訊技術的發展世代</a:t>
            </a:r>
            <a:r>
              <a:rPr lang="en-US" altLang="zh-TW" dirty="0"/>
              <a:t>(generation)</a:t>
            </a:r>
            <a:r>
              <a:rPr lang="zh-TW" altLang="en-US" dirty="0"/>
              <a:t>，手機或電腦只要搭配合適的</a:t>
            </a:r>
            <a:r>
              <a:rPr lang="en-US" altLang="zh-TW" dirty="0"/>
              <a:t>3.5G</a:t>
            </a:r>
            <a:r>
              <a:rPr lang="zh-TW" altLang="en-US" dirty="0"/>
              <a:t>網卡，便可利用行動電話基地台的訊號連上網際網路，也就是所謂「手機會通就能上網」。</a:t>
            </a:r>
            <a:endParaRPr lang="en-US" altLang="zh-TW" dirty="0"/>
          </a:p>
          <a:p>
            <a:pPr marL="457200" indent="-457200">
              <a:buFont typeface="Arial" panose="020B0604020202020204" pitchFamily="34" charset="0"/>
              <a:buChar char="•"/>
            </a:pPr>
            <a:r>
              <a:rPr lang="zh-TW" altLang="en-US" dirty="0"/>
              <a:t>其理論上的傳輸速度可達</a:t>
            </a:r>
            <a:r>
              <a:rPr lang="en-US" altLang="zh-TW" dirty="0"/>
              <a:t>10 Mbps</a:t>
            </a:r>
            <a:r>
              <a:rPr lang="zh-TW" altLang="en-US" dirty="0"/>
              <a:t>，目前各家行動通訊業者幾乎都有提供相關方案。</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64</a:t>
            </a:fld>
            <a:endParaRPr lang="zh-TW" altLang="en-US"/>
          </a:p>
        </p:txBody>
      </p:sp>
      <p:sp>
        <p:nvSpPr>
          <p:cNvPr id="10" name="矩形 9">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4-2</a:t>
            </a:r>
            <a:endParaRPr lang="zh-TW" altLang="en-US" sz="24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2702" y="29153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2703" y="35694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9800658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65</a:t>
            </a:fld>
            <a:endParaRPr lang="zh-TW" altLang="en-US"/>
          </a:p>
        </p:txBody>
      </p:sp>
      <p:sp>
        <p:nvSpPr>
          <p:cNvPr id="31" name="文字版面配置區 30"/>
          <p:cNvSpPr>
            <a:spLocks noGrp="1"/>
          </p:cNvSpPr>
          <p:nvPr>
            <p:ph type="body" sz="quarter" idx="13"/>
          </p:nvPr>
        </p:nvSpPr>
        <p:spPr/>
        <p:txBody>
          <a:bodyPr>
            <a:noAutofit/>
          </a:bodyPr>
          <a:lstStyle/>
          <a:p>
            <a:pPr algn="l">
              <a:spcBef>
                <a:spcPts val="600"/>
              </a:spcBef>
            </a:pPr>
            <a:r>
              <a:rPr lang="zh-TW" altLang="en-US" dirty="0"/>
              <a:t>下列有關寬頻上網的敘述中，何者正確？　</a:t>
            </a:r>
            <a:endParaRPr lang="en-US" altLang="zh-TW" dirty="0"/>
          </a:p>
          <a:p>
            <a:pPr algn="l">
              <a:spcBef>
                <a:spcPts val="600"/>
              </a:spcBef>
            </a:pPr>
            <a:r>
              <a:rPr lang="en-US" altLang="zh-TW" dirty="0"/>
              <a:t>(A)Cable Modem</a:t>
            </a:r>
            <a:r>
              <a:rPr lang="zh-TW" altLang="en-US" dirty="0"/>
              <a:t>是利用電話線與數據機</a:t>
            </a:r>
            <a:r>
              <a:rPr lang="en-US" altLang="zh-TW" dirty="0"/>
              <a:t/>
            </a:r>
            <a:br>
              <a:rPr lang="en-US" altLang="zh-TW" dirty="0"/>
            </a:br>
            <a:r>
              <a:rPr lang="en-US" altLang="zh-TW" dirty="0"/>
              <a:t>     </a:t>
            </a:r>
            <a:r>
              <a:rPr lang="zh-TW" altLang="en-US" dirty="0"/>
              <a:t>上網的方式　</a:t>
            </a:r>
            <a:endParaRPr lang="en-US" altLang="zh-TW" dirty="0"/>
          </a:p>
          <a:p>
            <a:pPr algn="l">
              <a:spcBef>
                <a:spcPts val="600"/>
              </a:spcBef>
            </a:pPr>
            <a:r>
              <a:rPr lang="en-US" altLang="zh-TW" dirty="0"/>
              <a:t>(B)</a:t>
            </a:r>
            <a:r>
              <a:rPr lang="zh-TW" altLang="en-US" dirty="0"/>
              <a:t>使用</a:t>
            </a:r>
            <a:r>
              <a:rPr lang="en-US" altLang="zh-TW" dirty="0"/>
              <a:t>ADSL</a:t>
            </a:r>
            <a:r>
              <a:rPr lang="zh-TW" altLang="en-US" dirty="0"/>
              <a:t>上網無法同時講電話　</a:t>
            </a:r>
            <a:endParaRPr lang="en-US" altLang="zh-TW" dirty="0" smtClean="0"/>
          </a:p>
          <a:p>
            <a:pPr algn="l">
              <a:spcBef>
                <a:spcPts val="600"/>
              </a:spcBef>
            </a:pPr>
            <a:r>
              <a:rPr lang="en-US" altLang="zh-TW" dirty="0" smtClean="0"/>
              <a:t>(</a:t>
            </a:r>
            <a:r>
              <a:rPr lang="en-US" altLang="zh-TW" dirty="0"/>
              <a:t>C)</a:t>
            </a:r>
            <a:r>
              <a:rPr lang="en-US" altLang="zh-TW" dirty="0" err="1"/>
              <a:t>WiFi</a:t>
            </a:r>
            <a:r>
              <a:rPr lang="en-US" altLang="zh-TW" dirty="0"/>
              <a:t> </a:t>
            </a:r>
            <a:r>
              <a:rPr lang="zh-TW" altLang="en-US" dirty="0"/>
              <a:t>無線上網標準中的 </a:t>
            </a:r>
            <a:r>
              <a:rPr lang="en-US" altLang="zh-TW" dirty="0"/>
              <a:t>IEEE802.11b</a:t>
            </a:r>
            <a:r>
              <a:rPr lang="zh-TW" altLang="en-US" dirty="0"/>
              <a:t>，</a:t>
            </a:r>
            <a:r>
              <a:rPr lang="en-US" altLang="zh-TW" dirty="0"/>
              <a:t/>
            </a:r>
            <a:br>
              <a:rPr lang="en-US" altLang="zh-TW" dirty="0"/>
            </a:br>
            <a:r>
              <a:rPr lang="en-US" altLang="zh-TW" dirty="0"/>
              <a:t>     </a:t>
            </a:r>
            <a:r>
              <a:rPr lang="zh-TW" altLang="en-US" dirty="0"/>
              <a:t>其最大傳輸速度是每秒</a:t>
            </a:r>
            <a:r>
              <a:rPr lang="en-US" altLang="zh-TW" dirty="0"/>
              <a:t>11 MB</a:t>
            </a:r>
            <a:r>
              <a:rPr lang="zh-TW" altLang="en-US" dirty="0"/>
              <a:t>　</a:t>
            </a:r>
            <a:endParaRPr lang="en-US" altLang="zh-TW" dirty="0"/>
          </a:p>
          <a:p>
            <a:pPr algn="l">
              <a:spcBef>
                <a:spcPts val="600"/>
              </a:spcBef>
            </a:pPr>
            <a:r>
              <a:rPr lang="en-US" altLang="zh-TW" dirty="0"/>
              <a:t>(D)T3</a:t>
            </a:r>
            <a:r>
              <a:rPr lang="zh-TW" altLang="en-US" dirty="0"/>
              <a:t>的專線傳輸頻寬比</a:t>
            </a:r>
            <a:r>
              <a:rPr lang="en-US" altLang="zh-TW" dirty="0"/>
              <a:t>T1</a:t>
            </a:r>
            <a:r>
              <a:rPr lang="zh-TW" altLang="en-US" dirty="0"/>
              <a:t>大。</a:t>
            </a:r>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12562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a:t>
              </a:r>
              <a:r>
                <a:rPr lang="en-US" altLang="zh-TW" sz="2000" dirty="0">
                  <a:solidFill>
                    <a:prstClr val="white"/>
                  </a:solidFill>
                  <a:latin typeface="Arial" panose="020B0604020202020204" pitchFamily="34" charset="0"/>
                  <a:ea typeface="微軟正黑體" panose="020B0604030504040204" pitchFamily="34" charset="-120"/>
                </a:rPr>
                <a:t>A</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12562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a:t>
              </a:r>
              <a:r>
                <a:rPr lang="en-US" altLang="zh-TW" sz="2000" dirty="0">
                  <a:solidFill>
                    <a:prstClr val="white"/>
                  </a:solidFill>
                  <a:latin typeface="Arial" panose="020B0604020202020204" pitchFamily="34" charset="0"/>
                  <a:ea typeface="微軟正黑體" panose="020B0604030504040204" pitchFamily="34" charset="-120"/>
                </a:rPr>
                <a:t>B</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140056"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a:t>
              </a:r>
              <a:r>
                <a:rPr lang="en-US" altLang="zh-TW" sz="2000" dirty="0">
                  <a:solidFill>
                    <a:prstClr val="white"/>
                  </a:solidFill>
                  <a:latin typeface="Arial" panose="020B0604020202020204" pitchFamily="34" charset="0"/>
                  <a:ea typeface="微軟正黑體" panose="020B0604030504040204" pitchFamily="34" charset="-120"/>
                </a:rPr>
                <a:t>C</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140056"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a:t>
              </a:r>
              <a:r>
                <a:rPr lang="en-US" altLang="zh-TW" sz="2000" dirty="0">
                  <a:solidFill>
                    <a:prstClr val="white"/>
                  </a:solidFill>
                  <a:latin typeface="Arial" panose="020B0604020202020204" pitchFamily="34" charset="0"/>
                  <a:ea typeface="微軟正黑體" panose="020B0604030504040204" pitchFamily="34" charset="-120"/>
                </a:rPr>
                <a:t>D</a:t>
              </a:r>
              <a:endParaRPr lang="zh-TW" altLang="en-US" sz="2000" dirty="0"/>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7055561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6"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7"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66</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小翌申請了</a:t>
            </a:r>
            <a:r>
              <a:rPr lang="en-US" altLang="zh-TW" sz="2800" dirty="0"/>
              <a:t>512K/64K</a:t>
            </a:r>
            <a:r>
              <a:rPr lang="zh-TW" altLang="en-US" sz="2800" dirty="0"/>
              <a:t>的</a:t>
            </a:r>
            <a:r>
              <a:rPr lang="en-US" altLang="zh-TW" sz="2800" dirty="0"/>
              <a:t>ADSL</a:t>
            </a:r>
            <a:r>
              <a:rPr lang="zh-TW" altLang="en-US" sz="2800" dirty="0"/>
              <a:t>寬頻，則請問其下載</a:t>
            </a:r>
            <a:r>
              <a:rPr lang="en-US" altLang="zh-TW" sz="2800" dirty="0"/>
              <a:t>1 MB</a:t>
            </a:r>
            <a:r>
              <a:rPr lang="zh-TW" altLang="en-US" sz="2800" dirty="0"/>
              <a:t>的檔案理論上需時幾秒？</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583814"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2</a:t>
              </a:r>
              <a:r>
                <a:rPr lang="zh-TW" altLang="en-US" sz="2000" dirty="0">
                  <a:solidFill>
                    <a:prstClr val="white"/>
                  </a:solidFill>
                  <a:latin typeface="Arial" panose="020B0604020202020204" pitchFamily="34" charset="0"/>
                  <a:ea typeface="微軟正黑體" panose="020B0604030504040204" pitchFamily="34" charset="-120"/>
                </a:rPr>
                <a:t>秒</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726481"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16</a:t>
              </a:r>
              <a:r>
                <a:rPr lang="zh-TW" altLang="en-US" sz="2000" dirty="0">
                  <a:solidFill>
                    <a:prstClr val="white"/>
                  </a:solidFill>
                  <a:latin typeface="Arial" panose="020B0604020202020204" pitchFamily="34" charset="0"/>
                  <a:ea typeface="微軟正黑體" panose="020B0604030504040204" pitchFamily="34" charset="-120"/>
                </a:rPr>
                <a:t>秒</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869149"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128</a:t>
              </a:r>
              <a:r>
                <a:rPr lang="zh-TW" altLang="en-US" sz="2000" dirty="0">
                  <a:solidFill>
                    <a:prstClr val="white"/>
                  </a:solidFill>
                  <a:latin typeface="Arial" panose="020B0604020202020204" pitchFamily="34" charset="0"/>
                  <a:ea typeface="微軟正黑體" panose="020B0604030504040204" pitchFamily="34" charset="-120"/>
                </a:rPr>
                <a:t>秒</a:t>
              </a: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869149"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512</a:t>
              </a:r>
              <a:r>
                <a:rPr lang="zh-TW" altLang="en-US" sz="2000" dirty="0">
                  <a:solidFill>
                    <a:prstClr val="white"/>
                  </a:solidFill>
                  <a:latin typeface="Arial" panose="020B0604020202020204" pitchFamily="34" charset="0"/>
                  <a:ea typeface="微軟正黑體" panose="020B0604030504040204" pitchFamily="34" charset="-120"/>
                </a:rPr>
                <a:t>秒</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176339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2"/>
                                        </p:tgtEl>
                                      </p:cBhvr>
                                    </p:animEffect>
                                    <p:set>
                                      <p:cBhvr>
                                        <p:cTn id="15" dur="1" fill="hold">
                                          <p:stCondLst>
                                            <p:cond delay="499"/>
                                          </p:stCondLst>
                                        </p:cTn>
                                        <p:tgtEl>
                                          <p:spTgt spid="62"/>
                                        </p:tgtEl>
                                        <p:attrNameLst>
                                          <p:attrName>style.visibility</p:attrName>
                                        </p:attrNameLst>
                                      </p:cBhvr>
                                      <p:to>
                                        <p:strVal val="hidden"/>
                                      </p:to>
                                    </p:set>
                                  </p:childTnLst>
                                </p:cTn>
                              </p:par>
                              <p:par>
                                <p:cTn id="16" presetID="10" presetClass="exit" presetSubtype="0" fill="hold" grpId="1"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2"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3"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瀏覽全球資訊網</a:t>
            </a:r>
          </a:p>
        </p:txBody>
      </p:sp>
      <p:sp>
        <p:nvSpPr>
          <p:cNvPr id="3" name="內容版面配置區 2"/>
          <p:cNvSpPr>
            <a:spLocks noGrp="1"/>
          </p:cNvSpPr>
          <p:nvPr>
            <p:ph idx="1"/>
          </p:nvPr>
        </p:nvSpPr>
        <p:spPr>
          <a:xfrm>
            <a:off x="1244601" y="1394465"/>
            <a:ext cx="7378699" cy="5642660"/>
          </a:xfrm>
        </p:spPr>
        <p:txBody>
          <a:bodyPr>
            <a:normAutofit/>
          </a:bodyPr>
          <a:lstStyle/>
          <a:p>
            <a:pPr marL="457200" indent="-457200">
              <a:buFont typeface="Arial" panose="020B0604020202020204" pitchFamily="34" charset="0"/>
              <a:buChar char="•"/>
            </a:pPr>
            <a:r>
              <a:rPr lang="zh-TW" altLang="en-US" dirty="0">
                <a:solidFill>
                  <a:srgbClr val="0070C0"/>
                </a:solidFill>
              </a:rPr>
              <a:t>全球資訊網</a:t>
            </a:r>
            <a:r>
              <a:rPr lang="en-US" altLang="zh-TW" dirty="0"/>
              <a:t>(world wide web</a:t>
            </a:r>
            <a:r>
              <a:rPr lang="zh-TW" altLang="en-US" dirty="0"/>
              <a:t>，</a:t>
            </a:r>
            <a:r>
              <a:rPr lang="en-US" altLang="zh-TW" dirty="0">
                <a:solidFill>
                  <a:srgbClr val="0070C0"/>
                </a:solidFill>
              </a:rPr>
              <a:t>WWW</a:t>
            </a:r>
            <a:r>
              <a:rPr lang="en-US" altLang="zh-TW" dirty="0"/>
              <a:t>)</a:t>
            </a:r>
            <a:r>
              <a:rPr lang="zh-TW" altLang="en-US" dirty="0"/>
              <a:t>是網際網路中最普遍的應用，其中包含以文字、圖形、多媒體</a:t>
            </a:r>
            <a:r>
              <a:rPr lang="en-US" altLang="zh-TW" dirty="0"/>
              <a:t>...</a:t>
            </a:r>
            <a:r>
              <a:rPr lang="zh-TW" altLang="en-US" dirty="0"/>
              <a:t>等不同方式呈現的各種資料，簡單來說，也就是一般常說的「網頁」。</a:t>
            </a:r>
            <a:endParaRPr lang="en-US" altLang="zh-TW" dirty="0"/>
          </a:p>
          <a:p>
            <a:pPr marL="457200" indent="-457200">
              <a:buFont typeface="Arial" panose="020B0604020202020204" pitchFamily="34" charset="0"/>
              <a:buChar char="•"/>
            </a:pPr>
            <a:r>
              <a:rPr lang="zh-TW" altLang="en-US" dirty="0"/>
              <a:t>只要在</a:t>
            </a:r>
            <a:r>
              <a:rPr lang="zh-TW" altLang="en-US" dirty="0">
                <a:solidFill>
                  <a:srgbClr val="0070C0"/>
                </a:solidFill>
              </a:rPr>
              <a:t>瀏覽器</a:t>
            </a:r>
            <a:r>
              <a:rPr lang="en-US" altLang="zh-TW" dirty="0"/>
              <a:t>(browser)</a:t>
            </a:r>
            <a:r>
              <a:rPr lang="zh-TW" altLang="en-US" dirty="0"/>
              <a:t>中輸入正確的</a:t>
            </a:r>
            <a:r>
              <a:rPr lang="en-US" altLang="zh-TW" dirty="0">
                <a:solidFill>
                  <a:srgbClr val="0070C0"/>
                </a:solidFill>
              </a:rPr>
              <a:t>URL</a:t>
            </a:r>
            <a:r>
              <a:rPr lang="en-US" altLang="zh-TW" dirty="0"/>
              <a:t>(universal resource locator </a:t>
            </a:r>
            <a:r>
              <a:rPr lang="zh-TW" altLang="en-US" dirty="0"/>
              <a:t>，</a:t>
            </a:r>
            <a:r>
              <a:rPr lang="zh-TW" altLang="en-US" dirty="0">
                <a:solidFill>
                  <a:srgbClr val="0070C0"/>
                </a:solidFill>
              </a:rPr>
              <a:t>全球資源定址器</a:t>
            </a:r>
            <a:r>
              <a:rPr lang="zh-TW" altLang="en-US" dirty="0"/>
              <a:t>，即俗稱的</a:t>
            </a:r>
            <a:r>
              <a:rPr lang="zh-TW" altLang="en-US" dirty="0">
                <a:solidFill>
                  <a:srgbClr val="0070C0"/>
                </a:solidFill>
              </a:rPr>
              <a:t>網址</a:t>
            </a:r>
            <a:r>
              <a:rPr lang="en-US" altLang="zh-TW" dirty="0"/>
              <a:t>)</a:t>
            </a:r>
            <a:r>
              <a:rPr lang="zh-TW" altLang="en-US" dirty="0"/>
              <a:t>，便能開啟並瀏覽全球資訊網中的各式網頁。</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67</a:t>
            </a:fld>
            <a:endParaRPr lang="zh-TW" altLang="en-US"/>
          </a:p>
        </p:txBody>
      </p:sp>
      <p:sp>
        <p:nvSpPr>
          <p:cNvPr id="10" name="矩形 9">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4-2</a:t>
            </a:r>
            <a:endParaRPr lang="zh-TW" altLang="en-US" sz="24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2702" y="29153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2703" y="35694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94496799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瀏覽全球資訊網</a:t>
            </a:r>
          </a:p>
        </p:txBody>
      </p:sp>
      <p:sp>
        <p:nvSpPr>
          <p:cNvPr id="3" name="內容版面配置區 2"/>
          <p:cNvSpPr>
            <a:spLocks noGrp="1"/>
          </p:cNvSpPr>
          <p:nvPr>
            <p:ph idx="1"/>
          </p:nvPr>
        </p:nvSpPr>
        <p:spPr>
          <a:xfrm>
            <a:off x="1193801" y="1394465"/>
            <a:ext cx="7670800" cy="5642660"/>
          </a:xfrm>
        </p:spPr>
        <p:txBody>
          <a:bodyPr>
            <a:normAutofit/>
          </a:bodyPr>
          <a:lstStyle/>
          <a:p>
            <a:r>
              <a:rPr lang="zh-TW" altLang="en-US" dirty="0"/>
              <a:t>目前常見的網頁瀏覽器有微軟的</a:t>
            </a:r>
            <a:r>
              <a:rPr lang="en-US" altLang="zh-TW" dirty="0"/>
              <a:t>Internet Explorer</a:t>
            </a:r>
            <a:r>
              <a:rPr lang="zh-TW" altLang="en-US" dirty="0"/>
              <a:t>、</a:t>
            </a:r>
            <a:r>
              <a:rPr lang="en-US" altLang="zh-TW" dirty="0"/>
              <a:t>Edge(Windows 10)</a:t>
            </a:r>
            <a:r>
              <a:rPr lang="zh-TW" altLang="en-US" dirty="0"/>
              <a:t>、</a:t>
            </a:r>
            <a:r>
              <a:rPr lang="en-US" altLang="zh-TW" dirty="0"/>
              <a:t>Mozilla</a:t>
            </a:r>
            <a:r>
              <a:rPr lang="zh-TW" altLang="en-US" dirty="0"/>
              <a:t>的</a:t>
            </a:r>
            <a:r>
              <a:rPr lang="en-US" altLang="zh-TW" dirty="0"/>
              <a:t>Firefox</a:t>
            </a:r>
            <a:r>
              <a:rPr lang="zh-TW" altLang="en-US" dirty="0"/>
              <a:t>、蘋果的</a:t>
            </a:r>
            <a:r>
              <a:rPr lang="en-US" altLang="zh-TW" dirty="0"/>
              <a:t>Safari</a:t>
            </a:r>
            <a:r>
              <a:rPr lang="zh-TW" altLang="en-US" dirty="0"/>
              <a:t>、</a:t>
            </a:r>
            <a:r>
              <a:rPr lang="en-US" altLang="zh-TW" dirty="0"/>
              <a:t>Google</a:t>
            </a:r>
            <a:r>
              <a:rPr lang="zh-TW" altLang="en-US" dirty="0"/>
              <a:t>的</a:t>
            </a:r>
            <a:r>
              <a:rPr lang="en-US" altLang="zh-TW" dirty="0"/>
              <a:t>Google Chrome</a:t>
            </a:r>
            <a:r>
              <a:rPr lang="zh-TW" altLang="en-US" dirty="0"/>
              <a:t>和</a:t>
            </a:r>
            <a:r>
              <a:rPr lang="en-US" altLang="zh-TW" dirty="0"/>
              <a:t>Opera...</a:t>
            </a:r>
            <a:r>
              <a:rPr lang="zh-TW" altLang="en-US" dirty="0"/>
              <a:t>等。</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68</a:t>
            </a:fld>
            <a:endParaRPr lang="zh-TW" altLang="en-US"/>
          </a:p>
        </p:txBody>
      </p:sp>
      <p:pic>
        <p:nvPicPr>
          <p:cNvPr id="4" name="圖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57335" y="3385541"/>
            <a:ext cx="6220620" cy="3107333"/>
          </a:xfrm>
          <a:prstGeom prst="rect">
            <a:avLst/>
          </a:prstGeom>
          <a:ln>
            <a:solidFill>
              <a:schemeClr val="tx1">
                <a:lumMod val="50000"/>
                <a:lumOff val="50000"/>
              </a:schemeClr>
            </a:solidFill>
          </a:ln>
        </p:spPr>
      </p:pic>
      <p:sp>
        <p:nvSpPr>
          <p:cNvPr id="5" name="文字方塊 4"/>
          <p:cNvSpPr txBox="1"/>
          <p:nvPr/>
        </p:nvSpPr>
        <p:spPr>
          <a:xfrm>
            <a:off x="2857335" y="4036670"/>
            <a:ext cx="5349541" cy="954107"/>
          </a:xfrm>
          <a:prstGeom prst="rect">
            <a:avLst/>
          </a:prstGeom>
          <a:noFill/>
        </p:spPr>
        <p:txBody>
          <a:bodyPr wrap="none" rtlCol="0">
            <a:spAutoFit/>
          </a:bodyPr>
          <a:lstStyle/>
          <a:p>
            <a:r>
              <a:rPr lang="en-US" altLang="zh-TW" sz="2800" dirty="0">
                <a:solidFill>
                  <a:schemeClr val="tx1">
                    <a:lumMod val="75000"/>
                    <a:lumOff val="25000"/>
                  </a:schemeClr>
                </a:solidFill>
                <a:latin typeface="Arial" panose="020B0604020202020204" pitchFamily="34" charset="0"/>
                <a:ea typeface="微軟正黑體" panose="020B0604030504040204" pitchFamily="34" charset="-120"/>
              </a:rPr>
              <a:t>URL</a:t>
            </a:r>
            <a:r>
              <a:rPr lang="zh-TW" altLang="en-US" sz="2800" dirty="0">
                <a:solidFill>
                  <a:schemeClr val="tx1">
                    <a:lumMod val="75000"/>
                    <a:lumOff val="25000"/>
                  </a:schemeClr>
                </a:solidFill>
                <a:latin typeface="Arial" panose="020B0604020202020204" pitchFamily="34" charset="0"/>
                <a:ea typeface="微軟正黑體" panose="020B0604030504040204" pitchFamily="34" charset="-120"/>
              </a:rPr>
              <a:t>的標準格式如下： </a:t>
            </a:r>
          </a:p>
          <a:p>
            <a:r>
              <a:rPr lang="zh-TW" altLang="en-US" sz="2800" b="1" dirty="0">
                <a:solidFill>
                  <a:srgbClr val="FF0066"/>
                </a:solidFill>
                <a:latin typeface="Arial" panose="020B0604020202020204" pitchFamily="34" charset="0"/>
                <a:ea typeface="微軟正黑體" panose="020B0604030504040204" pitchFamily="34" charset="-120"/>
              </a:rPr>
              <a:t>協定型式</a:t>
            </a:r>
            <a:r>
              <a:rPr lang="en-US" altLang="zh-TW" sz="2800" b="1" dirty="0">
                <a:solidFill>
                  <a:srgbClr val="FF0066"/>
                </a:solidFill>
                <a:latin typeface="Arial" panose="020B0604020202020204" pitchFamily="34" charset="0"/>
                <a:ea typeface="微軟正黑體" panose="020B0604030504040204" pitchFamily="34" charset="-120"/>
              </a:rPr>
              <a:t>://</a:t>
            </a:r>
            <a:r>
              <a:rPr lang="zh-TW" altLang="en-US" sz="2800" b="1" dirty="0">
                <a:solidFill>
                  <a:srgbClr val="FF0066"/>
                </a:solidFill>
                <a:latin typeface="Arial" panose="020B0604020202020204" pitchFamily="34" charset="0"/>
                <a:ea typeface="微軟正黑體" panose="020B0604030504040204" pitchFamily="34" charset="-120"/>
              </a:rPr>
              <a:t>伺服器位址</a:t>
            </a:r>
            <a:r>
              <a:rPr lang="en-US" altLang="zh-TW" sz="2800" b="1" dirty="0">
                <a:solidFill>
                  <a:srgbClr val="FF0066"/>
                </a:solidFill>
                <a:latin typeface="Arial" panose="020B0604020202020204" pitchFamily="34" charset="0"/>
                <a:ea typeface="微軟正黑體" panose="020B0604030504040204" pitchFamily="34" charset="-120"/>
              </a:rPr>
              <a:t>/</a:t>
            </a:r>
            <a:r>
              <a:rPr lang="zh-TW" altLang="en-US" sz="2800" b="1" dirty="0">
                <a:solidFill>
                  <a:srgbClr val="FF0066"/>
                </a:solidFill>
                <a:latin typeface="Arial" panose="020B0604020202020204" pitchFamily="34" charset="0"/>
                <a:ea typeface="微軟正黑體" panose="020B0604030504040204" pitchFamily="34" charset="-120"/>
              </a:rPr>
              <a:t>路徑</a:t>
            </a:r>
            <a:r>
              <a:rPr lang="en-US" altLang="zh-TW" sz="2800" b="1" dirty="0">
                <a:solidFill>
                  <a:srgbClr val="FF0066"/>
                </a:solidFill>
                <a:latin typeface="Arial" panose="020B0604020202020204" pitchFamily="34" charset="0"/>
                <a:ea typeface="微軟正黑體" panose="020B0604030504040204" pitchFamily="34" charset="-120"/>
              </a:rPr>
              <a:t>/</a:t>
            </a:r>
            <a:r>
              <a:rPr lang="zh-TW" altLang="en-US" sz="2800" b="1" dirty="0">
                <a:solidFill>
                  <a:srgbClr val="FF0066"/>
                </a:solidFill>
                <a:latin typeface="Arial" panose="020B0604020202020204" pitchFamily="34" charset="0"/>
                <a:ea typeface="微軟正黑體" panose="020B0604030504040204" pitchFamily="34" charset="-120"/>
              </a:rPr>
              <a:t>檔名</a:t>
            </a:r>
          </a:p>
        </p:txBody>
      </p:sp>
      <p:sp>
        <p:nvSpPr>
          <p:cNvPr id="12" name="矩形 11">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5"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4-2</a:t>
            </a:r>
            <a:endParaRPr lang="zh-TW" altLang="en-US" sz="2400" dirty="0">
              <a:latin typeface="Arial" panose="020B0604020202020204" pitchFamily="34" charset="0"/>
              <a:ea typeface="微軟正黑體" panose="020B0604030504040204" pitchFamily="34" charset="-120"/>
            </a:endParaRPr>
          </a:p>
        </p:txBody>
      </p:sp>
      <p:sp>
        <p:nvSpPr>
          <p:cNvPr id="15" name="矩形 14">
            <a:hlinkClick r:id="rId6"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7" action="ppaction://hlinksldjump" highlightClick="1"/>
          </p:cNvPr>
          <p:cNvSpPr/>
          <p:nvPr/>
        </p:nvSpPr>
        <p:spPr>
          <a:xfrm>
            <a:off x="-12702" y="29153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7" name="矩形 16">
            <a:hlinkClick r:id="rId8" action="ppaction://hlinksldjump" highlightClick="1"/>
          </p:cNvPr>
          <p:cNvSpPr/>
          <p:nvPr/>
        </p:nvSpPr>
        <p:spPr>
          <a:xfrm>
            <a:off x="-12703" y="35694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5351585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Arial" panose="020B0604020202020204" pitchFamily="34" charset="0"/>
              </a:rPr>
              <a:t>有線傳輸媒體</a:t>
            </a:r>
            <a:endParaRPr lang="zh-TW" altLang="en-US" dirty="0"/>
          </a:p>
        </p:txBody>
      </p:sp>
      <p:sp>
        <p:nvSpPr>
          <p:cNvPr id="3" name="內容版面配置區 2"/>
          <p:cNvSpPr>
            <a:spLocks noGrp="1"/>
          </p:cNvSpPr>
          <p:nvPr>
            <p:ph idx="1"/>
          </p:nvPr>
        </p:nvSpPr>
        <p:spPr>
          <a:xfrm>
            <a:off x="1297641" y="1454877"/>
            <a:ext cx="7234519" cy="4577624"/>
          </a:xfrm>
        </p:spPr>
        <p:txBody>
          <a:bodyPr>
            <a:normAutofit/>
          </a:bodyPr>
          <a:lstStyle/>
          <a:p>
            <a:pPr>
              <a:lnSpc>
                <a:spcPts val="3800"/>
              </a:lnSpc>
              <a:spcBef>
                <a:spcPts val="1800"/>
              </a:spcBef>
            </a:pPr>
            <a:r>
              <a:rPr lang="zh-TW" altLang="en-US" sz="2600" b="1" dirty="0"/>
              <a:t>常見的有線傳輸媒體包括：</a:t>
            </a:r>
            <a:endParaRPr lang="en-US" altLang="zh-TW" sz="2600" b="1" dirty="0"/>
          </a:p>
          <a:p>
            <a:pPr marL="457200" indent="-457200">
              <a:lnSpc>
                <a:spcPts val="3800"/>
              </a:lnSpc>
              <a:spcBef>
                <a:spcPts val="1800"/>
              </a:spcBef>
              <a:buFont typeface="Arial" panose="020B0604020202020204" pitchFamily="34" charset="0"/>
              <a:buChar char="•"/>
            </a:pPr>
            <a:r>
              <a:rPr lang="zh-TW" altLang="en-US" sz="2600" b="1" dirty="0">
                <a:solidFill>
                  <a:srgbClr val="0070C0"/>
                </a:solidFill>
              </a:rPr>
              <a:t>雙絞線</a:t>
            </a:r>
            <a:r>
              <a:rPr lang="en-US" altLang="zh-TW" sz="2600" b="1" dirty="0"/>
              <a:t>(twisted pair)</a:t>
            </a:r>
          </a:p>
          <a:p>
            <a:pPr marL="457200" indent="-457200">
              <a:lnSpc>
                <a:spcPts val="3800"/>
              </a:lnSpc>
              <a:spcBef>
                <a:spcPts val="1800"/>
              </a:spcBef>
              <a:buFont typeface="Arial" panose="020B0604020202020204" pitchFamily="34" charset="0"/>
              <a:buChar char="•"/>
            </a:pPr>
            <a:r>
              <a:rPr lang="zh-TW" altLang="en-US" sz="2600" b="1" dirty="0">
                <a:solidFill>
                  <a:srgbClr val="0070C0"/>
                </a:solidFill>
              </a:rPr>
              <a:t>同軸電纜</a:t>
            </a:r>
            <a:r>
              <a:rPr lang="en-US" altLang="zh-TW" sz="2600" b="1" dirty="0"/>
              <a:t>(coaxial cable)</a:t>
            </a:r>
          </a:p>
          <a:p>
            <a:pPr marL="457200" indent="-457200">
              <a:lnSpc>
                <a:spcPts val="3800"/>
              </a:lnSpc>
              <a:spcBef>
                <a:spcPts val="1800"/>
              </a:spcBef>
              <a:buFont typeface="Arial" panose="020B0604020202020204" pitchFamily="34" charset="0"/>
              <a:buChar char="•"/>
            </a:pPr>
            <a:r>
              <a:rPr lang="zh-TW" altLang="en-US" sz="2600" b="1" dirty="0">
                <a:solidFill>
                  <a:srgbClr val="0070C0"/>
                </a:solidFill>
              </a:rPr>
              <a:t>光纖</a:t>
            </a:r>
            <a:r>
              <a:rPr lang="en-US" altLang="zh-TW" sz="2600" b="1" dirty="0"/>
              <a:t>(optical fiber</a:t>
            </a:r>
            <a:endParaRPr lang="zh-TW" altLang="en-US" sz="2600" b="1"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6</a:t>
            </a:fld>
            <a:endParaRPr lang="zh-TW" altLang="en-US"/>
          </a:p>
        </p:txBody>
      </p:sp>
      <p:sp>
        <p:nvSpPr>
          <p:cNvPr id="10" name="矩形 9">
            <a:hlinkClick r:id="rId3"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6426548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69</a:t>
            </a:fld>
            <a:endParaRPr lang="zh-TW" altLang="en-US"/>
          </a:p>
        </p:txBody>
      </p:sp>
      <p:sp>
        <p:nvSpPr>
          <p:cNvPr id="31" name="文字版面配置區 30"/>
          <p:cNvSpPr>
            <a:spLocks noGrp="1"/>
          </p:cNvSpPr>
          <p:nvPr>
            <p:ph type="body" sz="quarter" idx="13"/>
          </p:nvPr>
        </p:nvSpPr>
        <p:spPr/>
        <p:txBody>
          <a:bodyPr>
            <a:normAutofit/>
          </a:bodyPr>
          <a:lstStyle/>
          <a:p>
            <a:r>
              <a:rPr lang="zh-TW" altLang="en-US" sz="3200" dirty="0"/>
              <a:t>如果在 </a:t>
            </a:r>
            <a:r>
              <a:rPr lang="en-US" altLang="zh-TW" sz="3200" dirty="0"/>
              <a:t>IE </a:t>
            </a:r>
            <a:r>
              <a:rPr lang="zh-TW" altLang="en-US" sz="3200" dirty="0"/>
              <a:t>中要將常用的多個網址記錄在電腦裡，可以將之加到</a:t>
            </a:r>
            <a:r>
              <a:rPr lang="en-US" altLang="zh-TW" sz="3200" dirty="0"/>
              <a:t>…</a:t>
            </a:r>
            <a:endParaRPr lang="zh-TW" altLang="en-US" sz="32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我的最愛</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網路芳鄰</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歷程記錄</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69762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首頁</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4948605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500" fill="hold"/>
                                        <p:tgtEl>
                                          <p:spTgt spid="62"/>
                                        </p:tgtEl>
                                        <p:attrNameLst>
                                          <p:attrName>ppt_w</p:attrName>
                                        </p:attrNameLst>
                                      </p:cBhvr>
                                      <p:tavLst>
                                        <p:tav tm="0">
                                          <p:val>
                                            <p:fltVal val="0"/>
                                          </p:val>
                                        </p:tav>
                                        <p:tav tm="100000">
                                          <p:val>
                                            <p:strVal val="#ppt_w"/>
                                          </p:val>
                                        </p:tav>
                                      </p:tavLst>
                                    </p:anim>
                                    <p:anim calcmode="lin" valueType="num">
                                      <p:cBhvr>
                                        <p:cTn id="59" dur="500" fill="hold"/>
                                        <p:tgtEl>
                                          <p:spTgt spid="62"/>
                                        </p:tgtEl>
                                        <p:attrNameLst>
                                          <p:attrName>ppt_h</p:attrName>
                                        </p:attrNameLst>
                                      </p:cBhvr>
                                      <p:tavLst>
                                        <p:tav tm="0">
                                          <p:val>
                                            <p:fltVal val="0"/>
                                          </p:val>
                                        </p:tav>
                                        <p:tav tm="100000">
                                          <p:val>
                                            <p:strVal val="#ppt_h"/>
                                          </p:val>
                                        </p:tav>
                                      </p:tavLst>
                                    </p:anim>
                                    <p:animEffect transition="in" filter="fade">
                                      <p:cBhvr>
                                        <p:cTn id="60" dur="500"/>
                                        <p:tgtEl>
                                          <p:spTgt spid="62"/>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2"/>
                                        </p:tgtEl>
                                      </p:cBhvr>
                                    </p:animEffect>
                                    <p:set>
                                      <p:cBhvr>
                                        <p:cTn id="66" dur="1" fill="hold">
                                          <p:stCondLst>
                                            <p:cond delay="499"/>
                                          </p:stCondLst>
                                        </p:cTn>
                                        <p:tgtEl>
                                          <p:spTgt spid="62"/>
                                        </p:tgtEl>
                                        <p:attrNameLst>
                                          <p:attrName>style.visibility</p:attrName>
                                        </p:attrNameLst>
                                      </p:cBhvr>
                                      <p:to>
                                        <p:strVal val="hidden"/>
                                      </p:to>
                                    </p:set>
                                  </p:childTnLst>
                                </p:cTn>
                              </p:par>
                              <p:par>
                                <p:cTn id="67" presetID="10" presetClass="exit" presetSubtype="0" fill="hold" grpId="1"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70</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秋麗想要利用</a:t>
            </a:r>
            <a:r>
              <a:rPr lang="en-US" altLang="zh-TW" sz="2800" dirty="0"/>
              <a:t>Google</a:t>
            </a:r>
            <a:r>
              <a:rPr lang="zh-TW" altLang="en-US" sz="2800" dirty="0"/>
              <a:t>找出網路上有關「如何投資理財」的簡報檔案（</a:t>
            </a:r>
            <a:r>
              <a:rPr lang="en-US" altLang="zh-TW" sz="2800" dirty="0"/>
              <a:t>PPT</a:t>
            </a:r>
            <a:r>
              <a:rPr lang="zh-TW" altLang="en-US" sz="2800" dirty="0"/>
              <a:t>檔），則她在搜尋時應如何輸入關鍵字會得到比較精確的搜尋結果？</a:t>
            </a:r>
            <a:endParaRPr lang="zh-TW" altLang="en-US" sz="2800" b="1" dirty="0"/>
          </a:p>
        </p:txBody>
      </p:sp>
      <p:grpSp>
        <p:nvGrpSpPr>
          <p:cNvPr id="43" name="A"/>
          <p:cNvGrpSpPr/>
          <p:nvPr/>
        </p:nvGrpSpPr>
        <p:grpSpPr>
          <a:xfrm>
            <a:off x="2107855" y="5053896"/>
            <a:ext cx="3259530" cy="707886"/>
            <a:chOff x="2631154" y="4771122"/>
            <a:chExt cx="3259530" cy="707886"/>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771122"/>
              <a:ext cx="2199641"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超如何投資理財 </a:t>
              </a:r>
              <a:r>
                <a:rPr lang="en-US" altLang="zh-TW" sz="2000" dirty="0">
                  <a:solidFill>
                    <a:prstClr val="white"/>
                  </a:solidFill>
                  <a:latin typeface="Arial" panose="020B0604020202020204" pitchFamily="34" charset="0"/>
                  <a:ea typeface="微軟正黑體" panose="020B0604030504040204" pitchFamily="34" charset="-120"/>
                </a:rPr>
                <a:t>+</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簡報檔</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2476960"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a:t>
              </a:r>
              <a:r>
                <a:rPr lang="zh-TW" altLang="en-US" sz="2000" dirty="0">
                  <a:solidFill>
                    <a:prstClr val="white"/>
                  </a:solidFill>
                  <a:latin typeface="Arial" panose="020B0604020202020204" pitchFamily="34" charset="0"/>
                  <a:ea typeface="微軟正黑體" panose="020B0604030504040204" pitchFamily="34" charset="-120"/>
                </a:rPr>
                <a:t>如何投資理財 </a:t>
              </a:r>
              <a:r>
                <a:rPr lang="en-US" altLang="zh-TW" sz="2000" dirty="0">
                  <a:solidFill>
                    <a:prstClr val="white"/>
                  </a:solidFill>
                  <a:latin typeface="Arial" panose="020B0604020202020204" pitchFamily="34" charset="0"/>
                  <a:ea typeface="微軟正黑體" panose="020B0604030504040204" pitchFamily="34" charset="-120"/>
                </a:rPr>
                <a:t>PPT"</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229421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如何投資理財 </a:t>
              </a:r>
              <a:r>
                <a:rPr lang="en-US" altLang="zh-TW" sz="2000" dirty="0">
                  <a:solidFill>
                    <a:prstClr val="white"/>
                  </a:solidFill>
                  <a:latin typeface="Arial" panose="020B0604020202020204" pitchFamily="34" charset="0"/>
                  <a:ea typeface="微軟正黑體" panose="020B0604030504040204" pitchFamily="34" charset="-120"/>
                </a:rPr>
                <a:t>PPT</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23034"/>
            <a:ext cx="3313815" cy="707886"/>
            <a:chOff x="2631154" y="4771122"/>
            <a:chExt cx="3313815" cy="707886"/>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771122"/>
              <a:ext cx="2677336"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如何投資理財 </a:t>
              </a:r>
              <a:r>
                <a:rPr lang="en-US" altLang="zh-TW" sz="2000" dirty="0" err="1">
                  <a:solidFill>
                    <a:prstClr val="white"/>
                  </a:solidFill>
                  <a:latin typeface="Arial" panose="020B0604020202020204" pitchFamily="34" charset="0"/>
                  <a:ea typeface="微軟正黑體" panose="020B0604030504040204" pitchFamily="34" charset="-120"/>
                </a:rPr>
                <a:t>filetype</a:t>
              </a:r>
              <a:r>
                <a:rPr lang="en-US" altLang="zh-TW" sz="2000" dirty="0">
                  <a:solidFill>
                    <a:prstClr val="white"/>
                  </a:solidFill>
                  <a:latin typeface="Arial" panose="020B0604020202020204" pitchFamily="34" charset="0"/>
                  <a:ea typeface="微軟正黑體" panose="020B0604030504040204" pitchFamily="34" charset="-120"/>
                </a:rPr>
                <a:t>:</a:t>
              </a:r>
              <a:br>
                <a:rPr lang="en-US" altLang="zh-TW" sz="2000" dirty="0">
                  <a:solidFill>
                    <a:prstClr val="white"/>
                  </a:solidFill>
                  <a:latin typeface="Arial" panose="020B0604020202020204" pitchFamily="34" charset="0"/>
                  <a:ea typeface="微軟正黑體" panose="020B0604030504040204" pitchFamily="34" charset="-120"/>
                </a:rPr>
              </a:br>
              <a:r>
                <a:rPr lang="en-US" altLang="zh-TW" sz="2000" dirty="0">
                  <a:solidFill>
                    <a:prstClr val="white"/>
                  </a:solidFill>
                  <a:latin typeface="Arial" panose="020B0604020202020204" pitchFamily="34" charset="0"/>
                  <a:ea typeface="微軟正黑體" panose="020B0604030504040204" pitchFamily="34" charset="-120"/>
                </a:rPr>
                <a:t>PPT</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2169581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6"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7"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資料搜尋技巧與實例</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71</a:t>
            </a:fld>
            <a:endParaRPr lang="zh-TW" altLang="en-US"/>
          </a:p>
        </p:txBody>
      </p:sp>
      <p:sp>
        <p:nvSpPr>
          <p:cNvPr id="12" name="矩形 11">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4" action="ppaction://hlinksldjump" highlightClick="1"/>
          </p:cNvPr>
          <p:cNvSpPr/>
          <p:nvPr/>
        </p:nvSpPr>
        <p:spPr>
          <a:xfrm>
            <a:off x="-12702"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4-2</a:t>
            </a:r>
            <a:endParaRPr lang="zh-TW" altLang="en-US" sz="2400" dirty="0">
              <a:latin typeface="Arial" panose="020B0604020202020204" pitchFamily="34" charset="0"/>
              <a:ea typeface="微軟正黑體" panose="020B0604030504040204" pitchFamily="34" charset="-120"/>
            </a:endParaRPr>
          </a:p>
        </p:txBody>
      </p:sp>
      <p:sp>
        <p:nvSpPr>
          <p:cNvPr id="15" name="矩形 14">
            <a:hlinkClick r:id="rId5" action="ppaction://hlinksldjump" highlightClick="1"/>
          </p:cNvPr>
          <p:cNvSpPr/>
          <p:nvPr/>
        </p:nvSpPr>
        <p:spPr>
          <a:xfrm>
            <a:off x="-12701"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6" action="ppaction://hlinksldjump" highlightClick="1"/>
          </p:cNvPr>
          <p:cNvSpPr/>
          <p:nvPr/>
        </p:nvSpPr>
        <p:spPr>
          <a:xfrm>
            <a:off x="-12702" y="29153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7" name="矩形 16">
            <a:hlinkClick r:id="rId7" action="ppaction://hlinksldjump" highlightClick="1"/>
          </p:cNvPr>
          <p:cNvSpPr/>
          <p:nvPr/>
        </p:nvSpPr>
        <p:spPr>
          <a:xfrm>
            <a:off x="-12703" y="35694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18" name="矩形 17"/>
          <p:cNvSpPr/>
          <p:nvPr/>
        </p:nvSpPr>
        <p:spPr>
          <a:xfrm>
            <a:off x="2056140" y="3086552"/>
            <a:ext cx="4801314" cy="1015663"/>
          </a:xfrm>
          <a:prstGeom prst="rect">
            <a:avLst/>
          </a:prstGeom>
          <a:noFill/>
        </p:spPr>
        <p:txBody>
          <a:bodyPr wrap="none" lIns="91440" tIns="45720" rIns="91440" bIns="45720">
            <a:spAutoFit/>
          </a:bodyPr>
          <a:lstStyle/>
          <a:p>
            <a:pPr algn="ctr"/>
            <a:r>
              <a:rPr lang="zh-TW" altLang="en-US" sz="6000" b="1" dirty="0">
                <a:ln w="9525">
                  <a:solidFill>
                    <a:schemeClr val="bg1"/>
                  </a:solidFill>
                  <a:prstDash val="solid"/>
                </a:ln>
                <a:solidFill>
                  <a:srgbClr val="FF0066"/>
                </a:solidFill>
                <a:effectLst>
                  <a:outerShdw blurRad="12700" dist="38100" dir="2700000" algn="tl" rotWithShape="0">
                    <a:srgbClr val="FF5D9F"/>
                  </a:outerShdw>
                </a:effectLst>
                <a:ea typeface="微軟正黑體" panose="020B0604030504040204" pitchFamily="34" charset="-120"/>
              </a:rPr>
              <a:t>實務操作章節</a:t>
            </a:r>
          </a:p>
        </p:txBody>
      </p:sp>
      <p:sp>
        <p:nvSpPr>
          <p:cNvPr id="19" name="弧形箭號 (下彎) 18">
            <a:hlinkClick r:id="" action="ppaction://hlinkshowjump?jump=nextslide" highlightClick="1"/>
          </p:cNvPr>
          <p:cNvSpPr/>
          <p:nvPr/>
        </p:nvSpPr>
        <p:spPr>
          <a:xfrm rot="1960690">
            <a:off x="7362592" y="3346488"/>
            <a:ext cx="881392" cy="530161"/>
          </a:xfrm>
          <a:prstGeom prst="curvedDownArrow">
            <a:avLst>
              <a:gd name="adj1" fmla="val 35439"/>
              <a:gd name="adj2" fmla="val 75376"/>
              <a:gd name="adj3" fmla="val 39781"/>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1793037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4-3 </a:t>
            </a:r>
            <a:r>
              <a:rPr lang="zh-TW" altLang="en-US" dirty="0"/>
              <a:t>網路應用實例</a:t>
            </a:r>
          </a:p>
        </p:txBody>
      </p:sp>
      <p:sp>
        <p:nvSpPr>
          <p:cNvPr id="10" name="投影片編號版面配置區 9"/>
          <p:cNvSpPr>
            <a:spLocks noGrp="1"/>
          </p:cNvSpPr>
          <p:nvPr>
            <p:ph type="sldNum" sz="quarter" idx="12"/>
          </p:nvPr>
        </p:nvSpPr>
        <p:spPr/>
        <p:txBody>
          <a:bodyPr/>
          <a:lstStyle/>
          <a:p>
            <a:pPr algn="r"/>
            <a:fld id="{C45D8186-99EE-4364-AA57-C9F4FAA33639}" type="slidenum">
              <a:rPr lang="zh-TW" altLang="en-US" smtClean="0"/>
              <a:pPr algn="r"/>
              <a:t>72</a:t>
            </a:fld>
            <a:endParaRPr lang="zh-TW" altLang="en-US"/>
          </a:p>
        </p:txBody>
      </p:sp>
      <p:sp>
        <p:nvSpPr>
          <p:cNvPr id="13" name="矩形 12">
            <a:hlinkClick r:id="rId2" action="ppaction://hlinksldjump" highlightClick="1"/>
          </p:cNvPr>
          <p:cNvSpPr/>
          <p:nvPr/>
        </p:nvSpPr>
        <p:spPr>
          <a:xfrm>
            <a:off x="1292413" y="1462490"/>
            <a:ext cx="3519810" cy="9383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1. </a:t>
            </a:r>
            <a:r>
              <a:rPr lang="zh-TW" altLang="en-US" sz="2300" dirty="0">
                <a:latin typeface="Arial" panose="020B0604020202020204" pitchFamily="34" charset="0"/>
                <a:ea typeface="微軟正黑體" panose="020B0604030504040204" pitchFamily="34" charset="-120"/>
              </a:rPr>
              <a:t>電子郵件</a:t>
            </a:r>
          </a:p>
        </p:txBody>
      </p:sp>
      <p:sp>
        <p:nvSpPr>
          <p:cNvPr id="15" name="矩形 14">
            <a:hlinkClick r:id="rId3" action="ppaction://hlinksldjump" highlightClick="1"/>
          </p:cNvPr>
          <p:cNvSpPr/>
          <p:nvPr/>
        </p:nvSpPr>
        <p:spPr>
          <a:xfrm>
            <a:off x="1292413" y="2535264"/>
            <a:ext cx="3519810" cy="938305"/>
          </a:xfrm>
          <a:prstGeom prst="rect">
            <a:avLst/>
          </a:prstGeom>
          <a:solidFill>
            <a:srgbClr val="FF5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3. </a:t>
            </a:r>
            <a:r>
              <a:rPr lang="zh-TW" altLang="en-US" sz="2300" dirty="0">
                <a:latin typeface="Arial" panose="020B0604020202020204" pitchFamily="34" charset="0"/>
                <a:ea typeface="微軟正黑體" panose="020B0604030504040204" pitchFamily="34" charset="-120"/>
              </a:rPr>
              <a:t>即時通訊與檔案傳輸</a:t>
            </a:r>
          </a:p>
        </p:txBody>
      </p:sp>
      <p:sp>
        <p:nvSpPr>
          <p:cNvPr id="17" name="矩形 16">
            <a:hlinkClick r:id="rId4" action="ppaction://hlinksldjump" highlightClick="1"/>
          </p:cNvPr>
          <p:cNvSpPr/>
          <p:nvPr/>
        </p:nvSpPr>
        <p:spPr>
          <a:xfrm>
            <a:off x="1292413" y="3608038"/>
            <a:ext cx="3519810" cy="9383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5. </a:t>
            </a:r>
            <a:r>
              <a:rPr lang="zh-TW" altLang="en-US" sz="2300" dirty="0">
                <a:latin typeface="Arial" panose="020B0604020202020204" pitchFamily="34" charset="0"/>
                <a:ea typeface="微軟正黑體" panose="020B0604030504040204" pitchFamily="34" charset="-120"/>
              </a:rPr>
              <a:t>線上遊戲</a:t>
            </a:r>
          </a:p>
        </p:txBody>
      </p:sp>
      <p:sp>
        <p:nvSpPr>
          <p:cNvPr id="23" name="矩形 22">
            <a:hlinkClick r:id="rId5" action="ppaction://hlinksldjump" highlightClick="1"/>
          </p:cNvPr>
          <p:cNvSpPr/>
          <p:nvPr/>
        </p:nvSpPr>
        <p:spPr>
          <a:xfrm>
            <a:off x="1292413" y="4680812"/>
            <a:ext cx="3519810" cy="9383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7. </a:t>
            </a:r>
            <a:r>
              <a:rPr lang="zh-TW" altLang="en-US" sz="2300" dirty="0">
                <a:latin typeface="Arial" panose="020B0604020202020204" pitchFamily="34" charset="0"/>
                <a:ea typeface="微軟正黑體" panose="020B0604030504040204" pitchFamily="34" charset="-120"/>
              </a:rPr>
              <a:t>網誌</a:t>
            </a:r>
          </a:p>
        </p:txBody>
      </p:sp>
      <p:sp>
        <p:nvSpPr>
          <p:cNvPr id="25" name="矩形 24">
            <a:hlinkClick r:id="rId6" action="ppaction://hlinksldjump" highlightClick="1"/>
          </p:cNvPr>
          <p:cNvSpPr/>
          <p:nvPr/>
        </p:nvSpPr>
        <p:spPr>
          <a:xfrm>
            <a:off x="5098636" y="1462490"/>
            <a:ext cx="3519810" cy="938305"/>
          </a:xfrm>
          <a:prstGeom prst="rect">
            <a:avLst/>
          </a:prstGeom>
          <a:solidFill>
            <a:srgbClr val="E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2. </a:t>
            </a:r>
            <a:r>
              <a:rPr lang="zh-TW" altLang="en-US" sz="2300" dirty="0">
                <a:latin typeface="Arial" panose="020B0604020202020204" pitchFamily="34" charset="0"/>
                <a:ea typeface="微軟正黑體" panose="020B0604030504040204" pitchFamily="34" charset="-120"/>
              </a:rPr>
              <a:t>電子布告欄系統</a:t>
            </a:r>
          </a:p>
        </p:txBody>
      </p:sp>
      <p:sp>
        <p:nvSpPr>
          <p:cNvPr id="26" name="矩形 25">
            <a:hlinkClick r:id="rId7" action="ppaction://hlinksldjump" highlightClick="1"/>
          </p:cNvPr>
          <p:cNvSpPr/>
          <p:nvPr/>
        </p:nvSpPr>
        <p:spPr>
          <a:xfrm>
            <a:off x="5098636" y="2535264"/>
            <a:ext cx="3519810" cy="938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4.</a:t>
            </a:r>
            <a:r>
              <a:rPr lang="zh-TW" altLang="en-US" sz="2300" dirty="0">
                <a:latin typeface="Arial" panose="020B0604020202020204" pitchFamily="34" charset="0"/>
                <a:ea typeface="微軟正黑體" panose="020B0604030504040204" pitchFamily="34" charset="-120"/>
              </a:rPr>
              <a:t>線上知識庫與影音分享</a:t>
            </a:r>
          </a:p>
        </p:txBody>
      </p:sp>
      <p:sp>
        <p:nvSpPr>
          <p:cNvPr id="27" name="矩形 26">
            <a:hlinkClick r:id="rId8" action="ppaction://hlinksldjump" highlightClick="1"/>
          </p:cNvPr>
          <p:cNvSpPr/>
          <p:nvPr/>
        </p:nvSpPr>
        <p:spPr>
          <a:xfrm>
            <a:off x="5098636" y="3608038"/>
            <a:ext cx="3519810" cy="93830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6. </a:t>
            </a:r>
            <a:r>
              <a:rPr lang="zh-TW" altLang="en-US" sz="2300" dirty="0">
                <a:latin typeface="Arial" panose="020B0604020202020204" pitchFamily="34" charset="0"/>
                <a:ea typeface="微軟正黑體" panose="020B0604030504040204" pitchFamily="34" charset="-120"/>
              </a:rPr>
              <a:t>線上軟體與雲端服務</a:t>
            </a:r>
          </a:p>
        </p:txBody>
      </p:sp>
      <p:sp>
        <p:nvSpPr>
          <p:cNvPr id="11" name="矩形 10">
            <a:hlinkClick r:id="rId9"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10"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11" action="ppaction://hlinksldjump" highlightClick="1"/>
          </p:cNvPr>
          <p:cNvSpPr/>
          <p:nvPr/>
        </p:nvSpPr>
        <p:spPr>
          <a:xfrm>
            <a:off x="-12702" y="22809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4-3</a:t>
            </a:r>
            <a:endParaRPr lang="zh-TW" altLang="en-US" sz="2400" dirty="0">
              <a:latin typeface="Arial" panose="020B0604020202020204" pitchFamily="34" charset="0"/>
              <a:ea typeface="微軟正黑體" panose="020B0604030504040204" pitchFamily="34" charset="-120"/>
            </a:endParaRPr>
          </a:p>
        </p:txBody>
      </p:sp>
      <p:sp>
        <p:nvSpPr>
          <p:cNvPr id="16" name="矩形 15">
            <a:hlinkClick r:id="rId12" action="ppaction://hlinksldjump" highlightClick="1"/>
          </p:cNvPr>
          <p:cNvSpPr/>
          <p:nvPr/>
        </p:nvSpPr>
        <p:spPr>
          <a:xfrm>
            <a:off x="-12702" y="29407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8" name="矩形 17">
            <a:hlinkClick r:id="rId13"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19" name="矩形 18">
            <a:hlinkClick r:id="rId14" action="ppaction://hlinksldjump" highlightClick="1"/>
          </p:cNvPr>
          <p:cNvSpPr/>
          <p:nvPr/>
        </p:nvSpPr>
        <p:spPr>
          <a:xfrm>
            <a:off x="5098636" y="4680812"/>
            <a:ext cx="3519810" cy="9383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8. </a:t>
            </a:r>
            <a:r>
              <a:rPr lang="zh-TW" altLang="en-US" sz="2300" dirty="0">
                <a:latin typeface="Arial" panose="020B0604020202020204" pitchFamily="34" charset="0"/>
                <a:ea typeface="微軟正黑體" panose="020B0604030504040204" pitchFamily="34" charset="-120"/>
              </a:rPr>
              <a:t>網路社群平台</a:t>
            </a:r>
          </a:p>
        </p:txBody>
      </p:sp>
    </p:spTree>
    <p:extLst>
      <p:ext uri="{BB962C8B-B14F-4D97-AF65-F5344CB8AC3E}">
        <p14:creationId xmlns:p14="http://schemas.microsoft.com/office/powerpoint/2010/main" val="27261770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電子郵件</a:t>
            </a:r>
          </a:p>
        </p:txBody>
      </p:sp>
      <p:sp>
        <p:nvSpPr>
          <p:cNvPr id="3" name="內容版面配置區 2"/>
          <p:cNvSpPr>
            <a:spLocks noGrp="1"/>
          </p:cNvSpPr>
          <p:nvPr>
            <p:ph idx="1"/>
          </p:nvPr>
        </p:nvSpPr>
        <p:spPr>
          <a:xfrm>
            <a:off x="1270001" y="1432565"/>
            <a:ext cx="7454899" cy="5642660"/>
          </a:xfrm>
        </p:spPr>
        <p:txBody>
          <a:bodyPr>
            <a:normAutofit/>
          </a:bodyPr>
          <a:lstStyle/>
          <a:p>
            <a:r>
              <a:rPr lang="zh-TW" altLang="en-US" dirty="0"/>
              <a:t>電子郵件是一種使用電腦撰寫並透過網路傳送的郵件，相較於傳統郵件，電子郵件不但方便、省錢而且快速，即使對方遠在地球另一端，也可以在幾分鐘內送達。</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73</a:t>
            </a:fld>
            <a:endParaRPr lang="zh-TW" altLang="en-US"/>
          </a:p>
        </p:txBody>
      </p:sp>
      <p:sp>
        <p:nvSpPr>
          <p:cNvPr id="10" name="矩形 9">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2702" y="22809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4-3</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2702" y="29407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982574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電子郵件地址</a:t>
            </a:r>
          </a:p>
        </p:txBody>
      </p:sp>
      <p:sp>
        <p:nvSpPr>
          <p:cNvPr id="3" name="內容版面配置區 2"/>
          <p:cNvSpPr>
            <a:spLocks noGrp="1"/>
          </p:cNvSpPr>
          <p:nvPr>
            <p:ph idx="1"/>
          </p:nvPr>
        </p:nvSpPr>
        <p:spPr>
          <a:xfrm>
            <a:off x="1252983" y="1582331"/>
            <a:ext cx="7408417" cy="5642660"/>
          </a:xfrm>
        </p:spPr>
        <p:txBody>
          <a:bodyPr>
            <a:normAutofit/>
          </a:bodyPr>
          <a:lstStyle/>
          <a:p>
            <a:r>
              <a:rPr lang="zh-TW" altLang="en-US" dirty="0"/>
              <a:t>就像寄信要知道自己與對方的地址，當我們要使用電子郵件服務時，必須先取得一個</a:t>
            </a:r>
            <a:r>
              <a:rPr lang="zh-TW" altLang="en-US" dirty="0">
                <a:solidFill>
                  <a:srgbClr val="0070C0"/>
                </a:solidFill>
              </a:rPr>
              <a:t>電子郵件地址</a:t>
            </a:r>
            <a:r>
              <a:rPr lang="en-US" altLang="zh-TW" dirty="0"/>
              <a:t>(e-mail address)</a:t>
            </a:r>
            <a:r>
              <a:rPr lang="zh-TW" altLang="en-US" dirty="0"/>
              <a:t>，例如：</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74</a:t>
            </a:fld>
            <a:endParaRPr lang="zh-TW" altLang="en-US"/>
          </a:p>
        </p:txBody>
      </p:sp>
      <p:pic>
        <p:nvPicPr>
          <p:cNvPr id="4" name="圖片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22401" y="3486257"/>
            <a:ext cx="7501382" cy="2174314"/>
          </a:xfrm>
          <a:prstGeom prst="rect">
            <a:avLst/>
          </a:prstGeom>
        </p:spPr>
      </p:pic>
      <p:sp>
        <p:nvSpPr>
          <p:cNvPr id="11" name="矩形 10">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2702" y="22809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4-3</a:t>
            </a:r>
            <a:endParaRPr lang="zh-TW" altLang="en-US" sz="2400" dirty="0">
              <a:latin typeface="Arial" panose="020B0604020202020204" pitchFamily="34" charset="0"/>
              <a:ea typeface="微軟正黑體" panose="020B0604030504040204" pitchFamily="34" charset="-120"/>
            </a:endParaRPr>
          </a:p>
        </p:txBody>
      </p:sp>
      <p:sp>
        <p:nvSpPr>
          <p:cNvPr id="15" name="矩形 14">
            <a:hlinkClick r:id="rId7" action="ppaction://hlinksldjump" highlightClick="1"/>
          </p:cNvPr>
          <p:cNvSpPr/>
          <p:nvPr/>
        </p:nvSpPr>
        <p:spPr>
          <a:xfrm>
            <a:off x="-12702" y="29407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8"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2029003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 免費電子郵件帳號</a:t>
            </a:r>
          </a:p>
        </p:txBody>
      </p:sp>
      <p:sp>
        <p:nvSpPr>
          <p:cNvPr id="3" name="內容版面配置區 2"/>
          <p:cNvSpPr>
            <a:spLocks noGrp="1"/>
          </p:cNvSpPr>
          <p:nvPr>
            <p:ph idx="1"/>
          </p:nvPr>
        </p:nvSpPr>
        <p:spPr>
          <a:xfrm>
            <a:off x="1206501" y="1299130"/>
            <a:ext cx="7670800" cy="5642660"/>
          </a:xfrm>
        </p:spPr>
        <p:txBody>
          <a:bodyPr>
            <a:normAutofit/>
          </a:bodyPr>
          <a:lstStyle/>
          <a:p>
            <a:r>
              <a:rPr lang="zh-TW" altLang="en-US" dirty="0"/>
              <a:t>許多網站會提供免費的電子郵件帳號：</a:t>
            </a:r>
          </a:p>
          <a:p>
            <a:r>
              <a:rPr lang="en-US" altLang="zh-TW" dirty="0"/>
              <a:t>Google Gmail </a:t>
            </a:r>
          </a:p>
          <a:p>
            <a:r>
              <a:rPr lang="en-US" altLang="zh-TW" dirty="0">
                <a:hlinkClick r:id="rId3"/>
              </a:rPr>
              <a:t>http://mail.google.com</a:t>
            </a:r>
            <a:endParaRPr lang="en-US" altLang="zh-TW" dirty="0"/>
          </a:p>
          <a:p>
            <a:r>
              <a:rPr lang="en-US" altLang="zh-TW" dirty="0"/>
              <a:t>Yahoo!</a:t>
            </a:r>
            <a:r>
              <a:rPr lang="zh-TW" altLang="en-US" dirty="0"/>
              <a:t>奇摩電子信箱 </a:t>
            </a:r>
          </a:p>
          <a:p>
            <a:r>
              <a:rPr lang="en-US" altLang="zh-TW" dirty="0">
                <a:hlinkClick r:id="rId4"/>
              </a:rPr>
              <a:t>http://mail.yahoo.com.tw</a:t>
            </a:r>
            <a:endParaRPr lang="en-US" altLang="zh-TW" dirty="0"/>
          </a:p>
          <a:p>
            <a:r>
              <a:rPr lang="zh-TW" altLang="en-US" dirty="0"/>
              <a:t>微軟</a:t>
            </a:r>
            <a:r>
              <a:rPr lang="en-US" altLang="zh-TW" dirty="0"/>
              <a:t> Outlook.com</a:t>
            </a:r>
          </a:p>
          <a:p>
            <a:r>
              <a:rPr lang="en-US" altLang="zh-TW" dirty="0">
                <a:hlinkClick r:id="rId5"/>
              </a:rPr>
              <a:t>http://www.outlook.com/</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75</a:t>
            </a:fld>
            <a:endParaRPr lang="zh-TW" altLang="en-US"/>
          </a:p>
        </p:txBody>
      </p:sp>
      <p:sp>
        <p:nvSpPr>
          <p:cNvPr id="10" name="矩形 9">
            <a:hlinkClick r:id="rId6"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1" name="矩形 10">
            <a:hlinkClick r:id="rId7"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8" action="ppaction://hlinksldjump" highlightClick="1"/>
          </p:cNvPr>
          <p:cNvSpPr/>
          <p:nvPr/>
        </p:nvSpPr>
        <p:spPr>
          <a:xfrm>
            <a:off x="-12702" y="22809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4-3</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9" action="ppaction://hlinksldjump" highlightClick="1"/>
          </p:cNvPr>
          <p:cNvSpPr/>
          <p:nvPr/>
        </p:nvSpPr>
        <p:spPr>
          <a:xfrm>
            <a:off x="-12702" y="29407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10"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1218157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76</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李小明的電子郵件地址為：</a:t>
            </a:r>
            <a:r>
              <a:rPr lang="en-US" altLang="zh-TW" sz="2800" dirty="0"/>
              <a:t>lee0925@abcu.edu.tw</a:t>
            </a:r>
            <a:r>
              <a:rPr lang="zh-TW" altLang="en-US" sz="2800" dirty="0"/>
              <a:t>，試問</a:t>
            </a:r>
            <a:r>
              <a:rPr lang="en-US" altLang="zh-TW" sz="2800" dirty="0"/>
              <a:t>lee0925</a:t>
            </a:r>
            <a:r>
              <a:rPr lang="zh-TW" altLang="en-US" sz="2800" dirty="0"/>
              <a:t>代表的是</a:t>
            </a:r>
            <a:r>
              <a:rPr lang="en-US" altLang="zh-TW" sz="2800" dirty="0"/>
              <a:t>…</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69762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帳號</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69762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單位</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69762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密碼</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伺服器</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1474554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500" fill="hold"/>
                                        <p:tgtEl>
                                          <p:spTgt spid="62"/>
                                        </p:tgtEl>
                                        <p:attrNameLst>
                                          <p:attrName>ppt_w</p:attrName>
                                        </p:attrNameLst>
                                      </p:cBhvr>
                                      <p:tavLst>
                                        <p:tav tm="0">
                                          <p:val>
                                            <p:fltVal val="0"/>
                                          </p:val>
                                        </p:tav>
                                        <p:tav tm="100000">
                                          <p:val>
                                            <p:strVal val="#ppt_w"/>
                                          </p:val>
                                        </p:tav>
                                      </p:tavLst>
                                    </p:anim>
                                    <p:anim calcmode="lin" valueType="num">
                                      <p:cBhvr>
                                        <p:cTn id="59" dur="500" fill="hold"/>
                                        <p:tgtEl>
                                          <p:spTgt spid="62"/>
                                        </p:tgtEl>
                                        <p:attrNameLst>
                                          <p:attrName>ppt_h</p:attrName>
                                        </p:attrNameLst>
                                      </p:cBhvr>
                                      <p:tavLst>
                                        <p:tav tm="0">
                                          <p:val>
                                            <p:fltVal val="0"/>
                                          </p:val>
                                        </p:tav>
                                        <p:tav tm="100000">
                                          <p:val>
                                            <p:strVal val="#ppt_h"/>
                                          </p:val>
                                        </p:tav>
                                      </p:tavLst>
                                    </p:anim>
                                    <p:animEffect transition="in" filter="fade">
                                      <p:cBhvr>
                                        <p:cTn id="60" dur="500"/>
                                        <p:tgtEl>
                                          <p:spTgt spid="62"/>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2"/>
                                        </p:tgtEl>
                                      </p:cBhvr>
                                    </p:animEffect>
                                    <p:set>
                                      <p:cBhvr>
                                        <p:cTn id="66" dur="1" fill="hold">
                                          <p:stCondLst>
                                            <p:cond delay="499"/>
                                          </p:stCondLst>
                                        </p:cTn>
                                        <p:tgtEl>
                                          <p:spTgt spid="62"/>
                                        </p:tgtEl>
                                        <p:attrNameLst>
                                          <p:attrName>style.visibility</p:attrName>
                                        </p:attrNameLst>
                                      </p:cBhvr>
                                      <p:to>
                                        <p:strVal val="hidden"/>
                                      </p:to>
                                    </p:set>
                                  </p:childTnLst>
                                </p:cTn>
                              </p:par>
                              <p:par>
                                <p:cTn id="67" presetID="10" presetClass="exit" presetSubtype="0" fill="hold" grpId="1"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77</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在</a:t>
            </a:r>
            <a:r>
              <a:rPr lang="en-US" altLang="zh-TW" sz="2800" dirty="0"/>
              <a:t>Outlook Express </a:t>
            </a:r>
            <a:r>
              <a:rPr lang="zh-TW" altLang="en-US" sz="2800" dirty="0"/>
              <a:t>中，「內收郵件伺服器」應設定為哪一類型的伺服器？</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709122"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POP3 </a:t>
              </a:r>
              <a:r>
                <a:rPr lang="zh-TW" altLang="en-US" sz="2000" dirty="0">
                  <a:solidFill>
                    <a:prstClr val="white"/>
                  </a:solidFill>
                  <a:latin typeface="Arial" panose="020B0604020202020204" pitchFamily="34" charset="0"/>
                  <a:ea typeface="微軟正黑體" panose="020B0604030504040204" pitchFamily="34" charset="-120"/>
                </a:rPr>
                <a:t>伺服器</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733360"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SMTP </a:t>
              </a:r>
              <a:r>
                <a:rPr lang="zh-TW" altLang="en-US" sz="2000" dirty="0">
                  <a:solidFill>
                    <a:prstClr val="white"/>
                  </a:solidFill>
                  <a:latin typeface="Arial" panose="020B0604020202020204" pitchFamily="34" charset="0"/>
                  <a:ea typeface="微軟正黑體" panose="020B0604030504040204" pitchFamily="34" charset="-120"/>
                </a:rPr>
                <a:t>伺服器</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568058"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DNS </a:t>
              </a:r>
              <a:r>
                <a:rPr lang="zh-TW" altLang="en-US" sz="2000" dirty="0">
                  <a:solidFill>
                    <a:prstClr val="white"/>
                  </a:solidFill>
                  <a:latin typeface="Arial" panose="020B0604020202020204" pitchFamily="34" charset="0"/>
                  <a:ea typeface="微軟正黑體" panose="020B0604030504040204" pitchFamily="34" charset="-120"/>
                </a:rPr>
                <a:t>伺服器</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505733"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FTP </a:t>
              </a:r>
              <a:r>
                <a:rPr lang="zh-TW" altLang="en-US" sz="2000" dirty="0">
                  <a:solidFill>
                    <a:prstClr val="white"/>
                  </a:solidFill>
                  <a:latin typeface="Arial" panose="020B0604020202020204" pitchFamily="34" charset="0"/>
                  <a:ea typeface="微軟正黑體" panose="020B0604030504040204" pitchFamily="34" charset="-120"/>
                </a:rPr>
                <a:t>伺服器</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4924473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500" fill="hold"/>
                                        <p:tgtEl>
                                          <p:spTgt spid="62"/>
                                        </p:tgtEl>
                                        <p:attrNameLst>
                                          <p:attrName>ppt_w</p:attrName>
                                        </p:attrNameLst>
                                      </p:cBhvr>
                                      <p:tavLst>
                                        <p:tav tm="0">
                                          <p:val>
                                            <p:fltVal val="0"/>
                                          </p:val>
                                        </p:tav>
                                        <p:tav tm="100000">
                                          <p:val>
                                            <p:strVal val="#ppt_w"/>
                                          </p:val>
                                        </p:tav>
                                      </p:tavLst>
                                    </p:anim>
                                    <p:anim calcmode="lin" valueType="num">
                                      <p:cBhvr>
                                        <p:cTn id="59" dur="500" fill="hold"/>
                                        <p:tgtEl>
                                          <p:spTgt spid="62"/>
                                        </p:tgtEl>
                                        <p:attrNameLst>
                                          <p:attrName>ppt_h</p:attrName>
                                        </p:attrNameLst>
                                      </p:cBhvr>
                                      <p:tavLst>
                                        <p:tav tm="0">
                                          <p:val>
                                            <p:fltVal val="0"/>
                                          </p:val>
                                        </p:tav>
                                        <p:tav tm="100000">
                                          <p:val>
                                            <p:strVal val="#ppt_h"/>
                                          </p:val>
                                        </p:tav>
                                      </p:tavLst>
                                    </p:anim>
                                    <p:animEffect transition="in" filter="fade">
                                      <p:cBhvr>
                                        <p:cTn id="60" dur="500"/>
                                        <p:tgtEl>
                                          <p:spTgt spid="62"/>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2"/>
                                        </p:tgtEl>
                                      </p:cBhvr>
                                    </p:animEffect>
                                    <p:set>
                                      <p:cBhvr>
                                        <p:cTn id="66" dur="1" fill="hold">
                                          <p:stCondLst>
                                            <p:cond delay="499"/>
                                          </p:stCondLst>
                                        </p:cTn>
                                        <p:tgtEl>
                                          <p:spTgt spid="62"/>
                                        </p:tgtEl>
                                        <p:attrNameLst>
                                          <p:attrName>style.visibility</p:attrName>
                                        </p:attrNameLst>
                                      </p:cBhvr>
                                      <p:to>
                                        <p:strVal val="hidden"/>
                                      </p:to>
                                    </p:set>
                                  </p:childTnLst>
                                </p:cTn>
                              </p:par>
                              <p:par>
                                <p:cTn id="67" presetID="10" presetClass="exit" presetSubtype="0" fill="hold" grpId="1"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78</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在</a:t>
            </a:r>
            <a:r>
              <a:rPr lang="en-US" altLang="zh-TW" sz="2800" dirty="0"/>
              <a:t>Outlook Express</a:t>
            </a:r>
            <a:r>
              <a:rPr lang="zh-TW" altLang="en-US" sz="2800" dirty="0"/>
              <a:t>收件匣中，若郵件前面出現迴紋針的符號，表示此郵件</a:t>
            </a:r>
            <a:r>
              <a:rPr lang="en-US" altLang="zh-TW" sz="2800" dirty="0"/>
              <a:t>…</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72354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含有讀取回條</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72354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含有數位簽章</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98002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具有高優先順序</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46706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有附加檔案</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41773465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6"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7"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雙絞線</a:t>
            </a:r>
            <a:r>
              <a:rPr lang="en-US" altLang="zh-TW" dirty="0"/>
              <a:t>(Twisted Pair)</a:t>
            </a:r>
            <a:endParaRPr lang="zh-TW" altLang="en-US" dirty="0"/>
          </a:p>
        </p:txBody>
      </p:sp>
      <p:sp>
        <p:nvSpPr>
          <p:cNvPr id="3" name="內容版面配置區 2"/>
          <p:cNvSpPr>
            <a:spLocks noGrp="1"/>
          </p:cNvSpPr>
          <p:nvPr>
            <p:ph idx="1"/>
          </p:nvPr>
        </p:nvSpPr>
        <p:spPr>
          <a:xfrm>
            <a:off x="1260000" y="1492976"/>
            <a:ext cx="7234519" cy="5417689"/>
          </a:xfrm>
        </p:spPr>
        <p:txBody>
          <a:bodyPr>
            <a:normAutofit/>
          </a:bodyPr>
          <a:lstStyle/>
          <a:p>
            <a:pPr>
              <a:lnSpc>
                <a:spcPts val="3800"/>
              </a:lnSpc>
              <a:spcBef>
                <a:spcPts val="1800"/>
              </a:spcBef>
            </a:pPr>
            <a:r>
              <a:rPr lang="zh-TW" altLang="en-US" sz="2600" b="1" dirty="0"/>
              <a:t>雙絞線是由二根絕緣銅線纏繞在一起而得名，</a:t>
            </a:r>
            <a:r>
              <a:rPr lang="zh-TW" altLang="en-US" sz="2600" b="1" dirty="0">
                <a:solidFill>
                  <a:srgbClr val="0070C0"/>
                </a:solidFill>
              </a:rPr>
              <a:t>依其傳輸速度可分為不同等級</a:t>
            </a:r>
            <a:r>
              <a:rPr lang="zh-TW" altLang="en-US" sz="2600" b="1" dirty="0"/>
              <a:t>，例如</a:t>
            </a:r>
            <a:r>
              <a:rPr lang="zh-TW" altLang="en-US" sz="2600" b="1" dirty="0">
                <a:solidFill>
                  <a:srgbClr val="0070C0"/>
                </a:solidFill>
              </a:rPr>
              <a:t>傳輸速度最慢的等級</a:t>
            </a:r>
            <a:r>
              <a:rPr lang="en-US" altLang="zh-TW" sz="2600" b="1" dirty="0">
                <a:solidFill>
                  <a:srgbClr val="0070C0"/>
                </a:solidFill>
              </a:rPr>
              <a:t>1</a:t>
            </a:r>
            <a:r>
              <a:rPr lang="zh-TW" altLang="en-US" sz="2600" b="1" dirty="0"/>
              <a:t>就是普遍常見的電話線，而等級</a:t>
            </a:r>
            <a:r>
              <a:rPr lang="en-US" altLang="zh-TW" sz="2600" b="1" dirty="0"/>
              <a:t>5</a:t>
            </a:r>
            <a:r>
              <a:rPr lang="zh-TW" altLang="en-US" sz="2600" b="1" dirty="0"/>
              <a:t>以上的網路線則可提供</a:t>
            </a:r>
            <a:r>
              <a:rPr lang="en-US" altLang="zh-TW" sz="2600" b="1" dirty="0"/>
              <a:t>100 Mbps </a:t>
            </a:r>
            <a:r>
              <a:rPr lang="zh-TW" altLang="en-US" sz="2600" b="1" dirty="0"/>
              <a:t>以上的傳輸速度。</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7</a:t>
            </a:fld>
            <a:endParaRPr lang="zh-TW" altLang="en-US"/>
          </a:p>
        </p:txBody>
      </p:sp>
      <p:pic>
        <p:nvPicPr>
          <p:cNvPr id="4" name="圖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60000" y="4059318"/>
            <a:ext cx="4182857" cy="2268216"/>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16650" y="4059318"/>
            <a:ext cx="3427350" cy="2200582"/>
          </a:xfrm>
          <a:prstGeom prst="rect">
            <a:avLst/>
          </a:prstGeom>
        </p:spPr>
      </p:pic>
      <p:sp>
        <p:nvSpPr>
          <p:cNvPr id="12" name="矩形 11">
            <a:hlinkClick r:id="rId5"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7"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8"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7" name="矩形 16">
            <a:hlinkClick r:id="rId9"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3792837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電子布告欄系統</a:t>
            </a:r>
          </a:p>
        </p:txBody>
      </p:sp>
      <p:sp>
        <p:nvSpPr>
          <p:cNvPr id="3" name="內容版面配置區 2"/>
          <p:cNvSpPr>
            <a:spLocks noGrp="1"/>
          </p:cNvSpPr>
          <p:nvPr>
            <p:ph idx="1"/>
          </p:nvPr>
        </p:nvSpPr>
        <p:spPr>
          <a:xfrm>
            <a:off x="1104901" y="1432565"/>
            <a:ext cx="7670800" cy="5642660"/>
          </a:xfrm>
        </p:spPr>
        <p:txBody>
          <a:bodyPr>
            <a:normAutofit/>
          </a:bodyPr>
          <a:lstStyle/>
          <a:p>
            <a:pPr marL="457200" indent="-457200">
              <a:buFont typeface="Arial" panose="020B0604020202020204" pitchFamily="34" charset="0"/>
              <a:buChar char="•"/>
            </a:pPr>
            <a:r>
              <a:rPr lang="zh-TW" altLang="en-US" dirty="0">
                <a:solidFill>
                  <a:srgbClr val="0070C0"/>
                </a:solidFill>
              </a:rPr>
              <a:t>電子布告欄</a:t>
            </a:r>
            <a:r>
              <a:rPr lang="en-US" altLang="zh-TW" dirty="0"/>
              <a:t>(bulletin board system</a:t>
            </a:r>
            <a:r>
              <a:rPr lang="zh-TW" altLang="en-US" dirty="0"/>
              <a:t>，</a:t>
            </a:r>
            <a:r>
              <a:rPr lang="en-US" altLang="zh-TW" dirty="0">
                <a:solidFill>
                  <a:srgbClr val="0070C0"/>
                </a:solidFill>
              </a:rPr>
              <a:t>BBS</a:t>
            </a:r>
            <a:r>
              <a:rPr lang="en-US" altLang="zh-TW" dirty="0"/>
              <a:t>)</a:t>
            </a:r>
            <a:r>
              <a:rPr lang="zh-TW" altLang="en-US" dirty="0"/>
              <a:t>是一個可供使用者交流意見的園地，只要透過</a:t>
            </a:r>
            <a:r>
              <a:rPr lang="en-US" altLang="zh-TW" dirty="0"/>
              <a:t>BBS</a:t>
            </a:r>
            <a:r>
              <a:rPr lang="zh-TW" altLang="en-US" dirty="0"/>
              <a:t>軟體如</a:t>
            </a:r>
            <a:r>
              <a:rPr lang="en-US" altLang="zh-TW" dirty="0" err="1"/>
              <a:t>PCMan</a:t>
            </a:r>
            <a:r>
              <a:rPr lang="zh-TW" altLang="en-US" dirty="0"/>
              <a:t>、</a:t>
            </a:r>
            <a:r>
              <a:rPr lang="en-US" altLang="zh-TW" dirty="0" err="1"/>
              <a:t>NetTerm</a:t>
            </a:r>
            <a:r>
              <a:rPr lang="zh-TW" altLang="en-US" dirty="0"/>
              <a:t>、</a:t>
            </a:r>
            <a:r>
              <a:rPr lang="en-US" altLang="zh-TW" dirty="0"/>
              <a:t>KKMAN...</a:t>
            </a:r>
            <a:r>
              <a:rPr lang="zh-TW" altLang="en-US" dirty="0"/>
              <a:t>等，或是</a:t>
            </a:r>
            <a:r>
              <a:rPr lang="en-US" altLang="zh-TW" dirty="0"/>
              <a:t>Windows</a:t>
            </a:r>
            <a:r>
              <a:rPr lang="zh-TW" altLang="en-US" dirty="0"/>
              <a:t>內建的</a:t>
            </a:r>
            <a:r>
              <a:rPr lang="en-US" altLang="zh-TW" dirty="0"/>
              <a:t>telnet</a:t>
            </a:r>
            <a:r>
              <a:rPr lang="zh-TW" altLang="en-US" dirty="0"/>
              <a:t>指令即可連上</a:t>
            </a:r>
            <a:r>
              <a:rPr lang="en-US" altLang="zh-TW" dirty="0"/>
              <a:t>BBS</a:t>
            </a:r>
            <a:r>
              <a:rPr lang="zh-TW" altLang="en-US" dirty="0"/>
              <a:t>站台，瀏覽不同主題看板中的文章，當然也可以發表文章或回覆意見</a:t>
            </a:r>
            <a:r>
              <a:rPr lang="en-US" altLang="zh-TW" dirty="0"/>
              <a:t>(</a:t>
            </a:r>
            <a:r>
              <a:rPr lang="zh-TW" altLang="en-US" dirty="0"/>
              <a:t>參考下頁中的範例</a:t>
            </a:r>
            <a:r>
              <a:rPr lang="en-US" altLang="zh-TW" dirty="0"/>
              <a:t>)</a:t>
            </a:r>
            <a:r>
              <a:rPr lang="zh-TW" altLang="en-US" dirty="0"/>
              <a:t>。</a:t>
            </a:r>
            <a:endParaRPr lang="en-US" altLang="zh-TW" dirty="0"/>
          </a:p>
          <a:p>
            <a:pPr marL="457200" indent="-457200">
              <a:buFont typeface="Arial" panose="020B0604020202020204" pitchFamily="34" charset="0"/>
              <a:buChar char="•"/>
            </a:pPr>
            <a:r>
              <a:rPr lang="en-US" altLang="zh-TW" dirty="0"/>
              <a:t>BBS</a:t>
            </a:r>
            <a:r>
              <a:rPr lang="zh-TW" altLang="en-US" dirty="0"/>
              <a:t>雖然以文字為主，但由於操作簡易加上網友間的互動性強，因此仍然相當受到歡迎且擁有廣大使用群。</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79</a:t>
            </a:fld>
            <a:endParaRPr lang="zh-TW" altLang="en-US"/>
          </a:p>
        </p:txBody>
      </p:sp>
      <p:sp>
        <p:nvSpPr>
          <p:cNvPr id="10" name="矩形 9">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2702" y="22809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4-3</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2702" y="29407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9397765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80</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下列何者為「電子布告欄系統」的簡稱？</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910827"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WWW</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896399"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BLOG</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728084"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CAD</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699230"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BBS</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17939380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6"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7"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即時通訊與檔案傳輸</a:t>
            </a:r>
          </a:p>
        </p:txBody>
      </p:sp>
      <p:sp>
        <p:nvSpPr>
          <p:cNvPr id="3" name="內容版面配置區 2"/>
          <p:cNvSpPr>
            <a:spLocks noGrp="1"/>
          </p:cNvSpPr>
          <p:nvPr>
            <p:ph idx="1"/>
          </p:nvPr>
        </p:nvSpPr>
        <p:spPr>
          <a:xfrm>
            <a:off x="1143001" y="1521465"/>
            <a:ext cx="7670800" cy="5642660"/>
          </a:xfrm>
        </p:spPr>
        <p:txBody>
          <a:bodyPr>
            <a:normAutofit/>
          </a:bodyPr>
          <a:lstStyle/>
          <a:p>
            <a:pPr marL="457200" indent="-457200" algn="l">
              <a:buFont typeface="Arial" panose="020B0604020202020204" pitchFamily="34" charset="0"/>
              <a:buChar char="•"/>
            </a:pPr>
            <a:r>
              <a:rPr lang="zh-TW" altLang="en-US" dirty="0"/>
              <a:t>所謂「</a:t>
            </a:r>
            <a:r>
              <a:rPr lang="zh-TW" altLang="en-US" dirty="0">
                <a:solidFill>
                  <a:srgbClr val="0070C0"/>
                </a:solidFill>
              </a:rPr>
              <a:t>即時通訊</a:t>
            </a:r>
            <a:r>
              <a:rPr lang="zh-TW" altLang="en-US" dirty="0"/>
              <a:t>」就是透過網路與他人進行即時溝通的方式，只要雙方電腦或行動裝置安裝相同的即時通訊軟體，即可透過對話視窗交談或互傳檔案。</a:t>
            </a:r>
            <a:endParaRPr lang="en-US" altLang="zh-TW" dirty="0"/>
          </a:p>
          <a:p>
            <a:pPr marL="457200" indent="-457200" algn="l">
              <a:buFont typeface="Arial" panose="020B0604020202020204" pitchFamily="34" charset="0"/>
              <a:buChar char="•"/>
            </a:pPr>
            <a:r>
              <a:rPr lang="zh-TW" altLang="en-US" dirty="0"/>
              <a:t>例如</a:t>
            </a:r>
            <a:r>
              <a:rPr lang="en-US" altLang="zh-TW" dirty="0">
                <a:solidFill>
                  <a:srgbClr val="0070C0"/>
                </a:solidFill>
                <a:hlinkClick r:id="rId3"/>
              </a:rPr>
              <a:t>LINE</a:t>
            </a:r>
            <a:r>
              <a:rPr lang="zh-TW" altLang="en-US" dirty="0"/>
              <a:t>可以讓你隨時隨地簡單地傳送免費訊息給好友，除了透過純文字訊息內容外，還能使用貼圖和表情符號，幫你表達無法用文字表達的心情狀態。</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81</a:t>
            </a:fld>
            <a:endParaRPr lang="zh-TW" altLang="en-US"/>
          </a:p>
        </p:txBody>
      </p:sp>
      <p:sp>
        <p:nvSpPr>
          <p:cNvPr id="10" name="矩形 9">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1" name="矩形 10">
            <a:hlinkClick r:id="rId5"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6" action="ppaction://hlinksldjump" highlightClick="1"/>
          </p:cNvPr>
          <p:cNvSpPr/>
          <p:nvPr/>
        </p:nvSpPr>
        <p:spPr>
          <a:xfrm>
            <a:off x="-12702" y="22809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4-3</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7" action="ppaction://hlinksldjump" highlightClick="1"/>
          </p:cNvPr>
          <p:cNvSpPr/>
          <p:nvPr/>
        </p:nvSpPr>
        <p:spPr>
          <a:xfrm>
            <a:off x="-12702" y="29407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8"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pic>
        <p:nvPicPr>
          <p:cNvPr id="5" name="圖片 4">
            <a:extLst>
              <a:ext uri="{FF2B5EF4-FFF2-40B4-BE49-F238E27FC236}">
                <a16:creationId xmlns:a16="http://schemas.microsoft.com/office/drawing/2014/main" xmlns="" id="{2516E61B-17F3-41F0-875B-AE6F6B81FD4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81858" y="5269551"/>
            <a:ext cx="1168731" cy="1172640"/>
          </a:xfrm>
          <a:prstGeom prst="rect">
            <a:avLst/>
          </a:prstGeom>
        </p:spPr>
      </p:pic>
    </p:spTree>
    <p:extLst>
      <p:ext uri="{BB962C8B-B14F-4D97-AF65-F5344CB8AC3E}">
        <p14:creationId xmlns:p14="http://schemas.microsoft.com/office/powerpoint/2010/main" val="16811019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82</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小愛正透過</a:t>
            </a:r>
            <a:r>
              <a:rPr lang="en-US" altLang="zh-TW" sz="2800" dirty="0"/>
              <a:t>Skype</a:t>
            </a:r>
            <a:r>
              <a:rPr lang="zh-TW" altLang="en-US" sz="2800" dirty="0"/>
              <a:t>和去澳洲打工遊學的好友進行交談，請問下列哪一動作是小愛無法直接透過這個軟體做到的？</a:t>
            </a:r>
            <a:endParaRPr lang="zh-TW" altLang="en-US" sz="2800" b="1" dirty="0"/>
          </a:p>
        </p:txBody>
      </p:sp>
      <p:grpSp>
        <p:nvGrpSpPr>
          <p:cNvPr id="43" name="A"/>
          <p:cNvGrpSpPr/>
          <p:nvPr/>
        </p:nvGrpSpPr>
        <p:grpSpPr>
          <a:xfrm>
            <a:off x="2107855" y="5053896"/>
            <a:ext cx="3259530" cy="707886"/>
            <a:chOff x="2631154" y="4771122"/>
            <a:chExt cx="3259530" cy="707886"/>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771122"/>
              <a:ext cx="2492990"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線上文字交談並放表</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情符號</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65471"/>
            <a:ext cx="3362800" cy="707886"/>
            <a:chOff x="2631154" y="4782697"/>
            <a:chExt cx="3362800" cy="707886"/>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44483" y="4782697"/>
              <a:ext cx="2749471"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把照片檔案拖曳至對話</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視窗中並傳送給對方</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23034"/>
            <a:ext cx="3259530" cy="707886"/>
            <a:chOff x="2631154" y="4771122"/>
            <a:chExt cx="3259530" cy="707886"/>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771122"/>
              <a:ext cx="2473947"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搭配</a:t>
              </a:r>
              <a:r>
                <a:rPr lang="en-US" altLang="zh-TW" sz="2000" dirty="0">
                  <a:solidFill>
                    <a:prstClr val="white"/>
                  </a:solidFill>
                  <a:latin typeface="Arial" panose="020B0604020202020204" pitchFamily="34" charset="0"/>
                  <a:ea typeface="微軟正黑體" panose="020B0604030504040204" pitchFamily="34" charset="-120"/>
                </a:rPr>
                <a:t>Webcam</a:t>
              </a:r>
              <a:r>
                <a:rPr lang="zh-TW" altLang="en-US" sz="2000" dirty="0">
                  <a:solidFill>
                    <a:prstClr val="white"/>
                  </a:solidFill>
                  <a:latin typeface="Arial" panose="020B0604020202020204" pitchFamily="34" charset="0"/>
                  <a:ea typeface="微軟正黑體" panose="020B0604030504040204" pitchFamily="34" charset="-120"/>
                </a:rPr>
                <a:t>進行視</a:t>
              </a:r>
              <a:r>
                <a:rPr lang="en-US" altLang="zh-TW" sz="2000" dirty="0">
                  <a:solidFill>
                    <a:prstClr val="white"/>
                  </a:solidFill>
                  <a:latin typeface="Arial" panose="020B0604020202020204" pitchFamily="34" charset="0"/>
                  <a:ea typeface="微軟正黑體" panose="020B0604030504040204" pitchFamily="34" charset="-120"/>
                </a:rPr>
                <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訊通話</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72354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以上皆可做到</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5824064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6"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7"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 線上知識庫</a:t>
            </a:r>
          </a:p>
        </p:txBody>
      </p:sp>
      <p:sp>
        <p:nvSpPr>
          <p:cNvPr id="3" name="內容版面配置區 2"/>
          <p:cNvSpPr>
            <a:spLocks noGrp="1"/>
          </p:cNvSpPr>
          <p:nvPr>
            <p:ph idx="1"/>
          </p:nvPr>
        </p:nvSpPr>
        <p:spPr>
          <a:xfrm>
            <a:off x="1244601" y="1432565"/>
            <a:ext cx="7670800" cy="5642660"/>
          </a:xfrm>
        </p:spPr>
        <p:txBody>
          <a:bodyPr>
            <a:normAutofit/>
          </a:bodyPr>
          <a:lstStyle/>
          <a:p>
            <a:pPr algn="l"/>
            <a:r>
              <a:rPr lang="zh-TW" altLang="en-US" dirty="0">
                <a:solidFill>
                  <a:srgbClr val="0070C0"/>
                </a:solidFill>
                <a:hlinkClick r:id="rId3"/>
              </a:rPr>
              <a:t>維基百科全書</a:t>
            </a:r>
            <a:r>
              <a:rPr lang="en-US" altLang="zh-TW" dirty="0">
                <a:solidFill>
                  <a:srgbClr val="0070C0"/>
                </a:solidFill>
                <a:hlinkClick r:id="rId3"/>
              </a:rPr>
              <a:t>(Wikipedia)</a:t>
            </a:r>
            <a:r>
              <a:rPr lang="zh-TW" altLang="en-US" dirty="0"/>
              <a:t>就是基於此一理念產生的開放性百科全書，任何人都可將所知貢獻成為百科全書的一部分，也可取用或修改其中的內容。目前維基百科約有</a:t>
            </a:r>
            <a:r>
              <a:rPr lang="en-US" altLang="zh-TW" dirty="0"/>
              <a:t>250</a:t>
            </a:r>
            <a:r>
              <a:rPr lang="zh-TW" altLang="en-US" dirty="0"/>
              <a:t>種語言的版本共超過</a:t>
            </a:r>
            <a:r>
              <a:rPr lang="en-US" altLang="zh-TW" dirty="0"/>
              <a:t>560</a:t>
            </a:r>
            <a:r>
              <a:rPr lang="zh-TW" altLang="en-US" dirty="0"/>
              <a:t>萬個條目，中文維基百科的資料則超過</a:t>
            </a:r>
            <a:r>
              <a:rPr lang="en-US" altLang="zh-TW" dirty="0"/>
              <a:t>20</a:t>
            </a:r>
            <a:r>
              <a:rPr lang="zh-TW" altLang="en-US" dirty="0"/>
              <a:t>萬筆，而且仍在不斷增加中。</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83</a:t>
            </a:fld>
            <a:endParaRPr lang="zh-TW" altLang="en-US"/>
          </a:p>
        </p:txBody>
      </p:sp>
      <p:sp>
        <p:nvSpPr>
          <p:cNvPr id="10" name="矩形 9">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1" name="矩形 10">
            <a:hlinkClick r:id="rId5"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6" action="ppaction://hlinksldjump" highlightClick="1"/>
          </p:cNvPr>
          <p:cNvSpPr/>
          <p:nvPr/>
        </p:nvSpPr>
        <p:spPr>
          <a:xfrm>
            <a:off x="-12702" y="22809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4-3</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7" action="ppaction://hlinksldjump" highlightClick="1"/>
          </p:cNvPr>
          <p:cNvSpPr/>
          <p:nvPr/>
        </p:nvSpPr>
        <p:spPr>
          <a:xfrm>
            <a:off x="-12702" y="29407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8"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pic>
        <p:nvPicPr>
          <p:cNvPr id="5" name="圖片 4">
            <a:extLst>
              <a:ext uri="{FF2B5EF4-FFF2-40B4-BE49-F238E27FC236}">
                <a16:creationId xmlns:a16="http://schemas.microsoft.com/office/drawing/2014/main" xmlns="" id="{C392B1ED-2A86-4EE3-87E4-E3F500A040E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00382" y="4419086"/>
            <a:ext cx="2243694" cy="2047720"/>
          </a:xfrm>
          <a:prstGeom prst="rect">
            <a:avLst/>
          </a:prstGeom>
        </p:spPr>
      </p:pic>
    </p:spTree>
    <p:extLst>
      <p:ext uri="{BB962C8B-B14F-4D97-AF65-F5344CB8AC3E}">
        <p14:creationId xmlns:p14="http://schemas.microsoft.com/office/powerpoint/2010/main" val="80048458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 線上影音分享</a:t>
            </a:r>
          </a:p>
        </p:txBody>
      </p:sp>
      <p:sp>
        <p:nvSpPr>
          <p:cNvPr id="3" name="內容版面配置區 2"/>
          <p:cNvSpPr>
            <a:spLocks noGrp="1"/>
          </p:cNvSpPr>
          <p:nvPr>
            <p:ph idx="1"/>
          </p:nvPr>
        </p:nvSpPr>
        <p:spPr>
          <a:xfrm>
            <a:off x="1181101" y="1432565"/>
            <a:ext cx="7670800" cy="5642660"/>
          </a:xfrm>
        </p:spPr>
        <p:txBody>
          <a:bodyPr>
            <a:normAutofit/>
          </a:bodyPr>
          <a:lstStyle/>
          <a:p>
            <a:r>
              <a:rPr lang="zh-TW" altLang="en-US" dirty="0"/>
              <a:t>許多人會把自己拍攝的照片或短片發佈至網路上與他人分享，而一些網站也透過提供相關服務平台凝聚社群人口，儼然形成另一種型態的傳播媒體，例如</a:t>
            </a:r>
            <a:r>
              <a:rPr lang="en-US" altLang="zh-TW" dirty="0"/>
              <a:t>2005</a:t>
            </a:r>
            <a:r>
              <a:rPr lang="zh-TW" altLang="en-US" dirty="0"/>
              <a:t>年創立的</a:t>
            </a:r>
            <a:r>
              <a:rPr lang="en-US" altLang="zh-TW" dirty="0">
                <a:solidFill>
                  <a:srgbClr val="0070C0"/>
                </a:solidFill>
                <a:hlinkClick r:id="rId3"/>
              </a:rPr>
              <a:t>YouTube</a:t>
            </a:r>
            <a:r>
              <a:rPr lang="zh-TW" altLang="en-US" dirty="0"/>
              <a:t>網站，提供使用者上傳與觀看網站中的短片，由於使用者眾多，到</a:t>
            </a:r>
            <a:r>
              <a:rPr lang="en-US" altLang="zh-TW" dirty="0"/>
              <a:t>2006</a:t>
            </a:r>
            <a:r>
              <a:rPr lang="zh-TW" altLang="en-US" dirty="0"/>
              <a:t>年已經有超過</a:t>
            </a:r>
            <a:r>
              <a:rPr lang="en-US" altLang="zh-TW" dirty="0"/>
              <a:t>4000</a:t>
            </a:r>
            <a:r>
              <a:rPr lang="zh-TW" altLang="en-US" dirty="0"/>
              <a:t>萬個短片，每天吸引</a:t>
            </a:r>
            <a:r>
              <a:rPr lang="en-US" altLang="zh-TW" dirty="0"/>
              <a:t>600</a:t>
            </a:r>
            <a:r>
              <a:rPr lang="zh-TW" altLang="en-US" dirty="0"/>
              <a:t>萬人次瀏覽，後於</a:t>
            </a:r>
            <a:r>
              <a:rPr lang="en-US" altLang="zh-TW" dirty="0"/>
              <a:t>2007</a:t>
            </a:r>
            <a:r>
              <a:rPr lang="zh-TW" altLang="en-US" dirty="0"/>
              <a:t>年被</a:t>
            </a:r>
            <a:r>
              <a:rPr lang="en-US" altLang="zh-TW" dirty="0"/>
              <a:t>Google</a:t>
            </a:r>
            <a:r>
              <a:rPr lang="zh-TW" altLang="en-US" dirty="0"/>
              <a:t>以</a:t>
            </a:r>
            <a:r>
              <a:rPr lang="en-US" altLang="zh-TW" dirty="0"/>
              <a:t>6.5</a:t>
            </a:r>
            <a:r>
              <a:rPr lang="zh-TW" altLang="en-US" dirty="0"/>
              <a:t>億美元收購。</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84</a:t>
            </a:fld>
            <a:endParaRPr lang="zh-TW" altLang="en-US"/>
          </a:p>
        </p:txBody>
      </p:sp>
      <p:sp>
        <p:nvSpPr>
          <p:cNvPr id="10" name="矩形 9">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1" name="矩形 10">
            <a:hlinkClick r:id="rId5"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6" action="ppaction://hlinksldjump" highlightClick="1"/>
          </p:cNvPr>
          <p:cNvSpPr/>
          <p:nvPr/>
        </p:nvSpPr>
        <p:spPr>
          <a:xfrm>
            <a:off x="-12702" y="22809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4-3</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7" action="ppaction://hlinksldjump" highlightClick="1"/>
          </p:cNvPr>
          <p:cNvSpPr/>
          <p:nvPr/>
        </p:nvSpPr>
        <p:spPr>
          <a:xfrm>
            <a:off x="-12702" y="29407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8"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pic>
        <p:nvPicPr>
          <p:cNvPr id="5" name="圖片 4">
            <a:extLst>
              <a:ext uri="{FF2B5EF4-FFF2-40B4-BE49-F238E27FC236}">
                <a16:creationId xmlns:a16="http://schemas.microsoft.com/office/drawing/2014/main" xmlns="" id="{EC9B506C-A95E-4E13-BDA6-537FF2798FCA}"/>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78400" y="5594468"/>
            <a:ext cx="3964756" cy="884767"/>
          </a:xfrm>
          <a:prstGeom prst="rect">
            <a:avLst/>
          </a:prstGeom>
        </p:spPr>
      </p:pic>
    </p:spTree>
    <p:extLst>
      <p:ext uri="{BB962C8B-B14F-4D97-AF65-F5344CB8AC3E}">
        <p14:creationId xmlns:p14="http://schemas.microsoft.com/office/powerpoint/2010/main" val="256988260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85</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小華想要把自己唱</a:t>
            </a:r>
            <a:r>
              <a:rPr lang="en-US" altLang="zh-TW" sz="2800" dirty="0"/>
              <a:t>KTV</a:t>
            </a:r>
            <a:r>
              <a:rPr lang="zh-TW" altLang="en-US" sz="2800" dirty="0"/>
              <a:t>時拍攝的影片上傳至網站分享給同學觀賞，則下列何者會是比較適合的選擇？</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維基百科</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193596"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YouTube</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35966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奇摩知識</a:t>
              </a:r>
              <a:r>
                <a:rPr lang="en-US" altLang="zh-TW" sz="2000" dirty="0">
                  <a:solidFill>
                    <a:prstClr val="white"/>
                  </a:solidFill>
                  <a:latin typeface="Arial" panose="020B0604020202020204" pitchFamily="34" charset="0"/>
                  <a:ea typeface="微軟正黑體" panose="020B0604030504040204" pitchFamily="34" charset="-120"/>
                </a:rPr>
                <a:t>+</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95277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批踢踢（</a:t>
              </a:r>
              <a:r>
                <a:rPr lang="en-US" altLang="zh-TW" sz="2000" dirty="0">
                  <a:solidFill>
                    <a:prstClr val="white"/>
                  </a:solidFill>
                  <a:latin typeface="Arial" panose="020B0604020202020204" pitchFamily="34" charset="0"/>
                  <a:ea typeface="微軟正黑體" panose="020B0604030504040204" pitchFamily="34" charset="-120"/>
                </a:rPr>
                <a:t>PTT</a:t>
              </a:r>
              <a:r>
                <a:rPr lang="zh-TW" altLang="en-US" sz="2000" dirty="0">
                  <a:solidFill>
                    <a:prstClr val="white"/>
                  </a:solidFill>
                  <a:latin typeface="Arial" panose="020B0604020202020204" pitchFamily="34" charset="0"/>
                  <a:ea typeface="微軟正黑體" panose="020B0604030504040204" pitchFamily="34" charset="-120"/>
                </a:rPr>
                <a:t>）</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13186224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2"/>
                                        </p:tgtEl>
                                      </p:cBhvr>
                                    </p:animEffect>
                                    <p:set>
                                      <p:cBhvr>
                                        <p:cTn id="15" dur="1" fill="hold">
                                          <p:stCondLst>
                                            <p:cond delay="499"/>
                                          </p:stCondLst>
                                        </p:cTn>
                                        <p:tgtEl>
                                          <p:spTgt spid="62"/>
                                        </p:tgtEl>
                                        <p:attrNameLst>
                                          <p:attrName>style.visibility</p:attrName>
                                        </p:attrNameLst>
                                      </p:cBhvr>
                                      <p:to>
                                        <p:strVal val="hidden"/>
                                      </p:to>
                                    </p:set>
                                  </p:childTnLst>
                                </p:cTn>
                              </p:par>
                              <p:par>
                                <p:cTn id="16" presetID="10" presetClass="exit" presetSubtype="0" fill="hold" grpId="1"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2"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3"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線上遊戲</a:t>
            </a:r>
          </a:p>
        </p:txBody>
      </p:sp>
      <p:sp>
        <p:nvSpPr>
          <p:cNvPr id="3" name="內容版面配置區 2"/>
          <p:cNvSpPr>
            <a:spLocks noGrp="1"/>
          </p:cNvSpPr>
          <p:nvPr>
            <p:ph idx="1"/>
          </p:nvPr>
        </p:nvSpPr>
        <p:spPr>
          <a:xfrm>
            <a:off x="1155701" y="1432565"/>
            <a:ext cx="7442199" cy="5642660"/>
          </a:xfrm>
        </p:spPr>
        <p:txBody>
          <a:bodyPr>
            <a:normAutofit/>
          </a:bodyPr>
          <a:lstStyle/>
          <a:p>
            <a:pPr marL="457200" indent="-457200">
              <a:buFont typeface="Arial" panose="020B0604020202020204" pitchFamily="34" charset="0"/>
              <a:buChar char="•"/>
            </a:pPr>
            <a:r>
              <a:rPr lang="zh-TW" altLang="en-US" dirty="0"/>
              <a:t>早期的電腦遊戲以單機為主，而</a:t>
            </a:r>
            <a:r>
              <a:rPr lang="zh-TW" altLang="en-US" dirty="0">
                <a:solidFill>
                  <a:srgbClr val="0070C0"/>
                </a:solidFill>
              </a:rPr>
              <a:t>線上遊戲</a:t>
            </a:r>
            <a:r>
              <a:rPr lang="en-US" altLang="zh-TW" dirty="0">
                <a:solidFill>
                  <a:srgbClr val="0070C0"/>
                </a:solidFill>
              </a:rPr>
              <a:t>(online game)</a:t>
            </a:r>
            <a:r>
              <a:rPr lang="zh-TW" altLang="en-US" dirty="0"/>
              <a:t>則是透過網際網路或區域網路，讓多台電腦的使用者可以共同遊玩的電腦遊戲。</a:t>
            </a:r>
            <a:endParaRPr lang="en-US" altLang="zh-TW" dirty="0"/>
          </a:p>
          <a:p>
            <a:pPr marL="457200" indent="-457200">
              <a:buFont typeface="Arial" panose="020B0604020202020204" pitchFamily="34" charset="0"/>
              <a:buChar char="•"/>
            </a:pPr>
            <a:r>
              <a:rPr lang="zh-TW" altLang="en-US" dirty="0"/>
              <a:t>與傳統遊戲相比，線上遊戲多了與網友間的互動，甚至可以透過遊戲認識新朋友，這也是線上遊戲蓬勃發展的主因，一些知名遊戲甚至還會舉辦國際比賽。</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86</a:t>
            </a:fld>
            <a:endParaRPr lang="zh-TW" altLang="en-US"/>
          </a:p>
        </p:txBody>
      </p:sp>
      <p:sp>
        <p:nvSpPr>
          <p:cNvPr id="10" name="矩形 9">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2702" y="22809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4-3</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2702" y="29407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30298431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知名線上遊戲</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87</a:t>
            </a:fld>
            <a:endParaRPr lang="zh-TW" altLang="en-US"/>
          </a:p>
        </p:txBody>
      </p:sp>
      <p:sp>
        <p:nvSpPr>
          <p:cNvPr id="11" name="矩形 10">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4"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5" action="ppaction://hlinksldjump" highlightClick="1"/>
          </p:cNvPr>
          <p:cNvSpPr/>
          <p:nvPr/>
        </p:nvSpPr>
        <p:spPr>
          <a:xfrm>
            <a:off x="-12702" y="22809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4-3</a:t>
            </a:r>
            <a:endParaRPr lang="zh-TW" altLang="en-US" sz="2400" dirty="0">
              <a:latin typeface="Arial" panose="020B0604020202020204" pitchFamily="34" charset="0"/>
              <a:ea typeface="微軟正黑體" panose="020B0604030504040204" pitchFamily="34" charset="-120"/>
            </a:endParaRPr>
          </a:p>
        </p:txBody>
      </p:sp>
      <p:sp>
        <p:nvSpPr>
          <p:cNvPr id="15" name="矩形 14">
            <a:hlinkClick r:id="rId6" action="ppaction://hlinksldjump" highlightClick="1"/>
          </p:cNvPr>
          <p:cNvSpPr/>
          <p:nvPr/>
        </p:nvSpPr>
        <p:spPr>
          <a:xfrm>
            <a:off x="-12702" y="29407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7"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grpSp>
        <p:nvGrpSpPr>
          <p:cNvPr id="17" name="群組 16">
            <a:extLst>
              <a:ext uri="{FF2B5EF4-FFF2-40B4-BE49-F238E27FC236}">
                <a16:creationId xmlns:a16="http://schemas.microsoft.com/office/drawing/2014/main" xmlns="" id="{17EF10B5-2234-4A73-9409-C6024DF44313}"/>
              </a:ext>
            </a:extLst>
          </p:cNvPr>
          <p:cNvGrpSpPr/>
          <p:nvPr/>
        </p:nvGrpSpPr>
        <p:grpSpPr>
          <a:xfrm>
            <a:off x="885932" y="1450569"/>
            <a:ext cx="8060275" cy="4589527"/>
            <a:chOff x="885932" y="1450569"/>
            <a:chExt cx="8060275" cy="4589527"/>
          </a:xfrm>
        </p:grpSpPr>
        <p:pic>
          <p:nvPicPr>
            <p:cNvPr id="4" name="圖片 3">
              <a:extLst>
                <a:ext uri="{FF2B5EF4-FFF2-40B4-BE49-F238E27FC236}">
                  <a16:creationId xmlns:a16="http://schemas.microsoft.com/office/drawing/2014/main" xmlns="" id="{58F6328B-0D6A-4EBF-BF74-9F40B26C2A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5932" y="1450569"/>
              <a:ext cx="3957721" cy="2109960"/>
            </a:xfrm>
            <a:prstGeom prst="roundRect">
              <a:avLst>
                <a:gd name="adj" fmla="val 9663"/>
              </a:avLst>
            </a:prstGeom>
          </p:spPr>
        </p:pic>
        <p:pic>
          <p:nvPicPr>
            <p:cNvPr id="6" name="圖片 5">
              <a:extLst>
                <a:ext uri="{FF2B5EF4-FFF2-40B4-BE49-F238E27FC236}">
                  <a16:creationId xmlns:a16="http://schemas.microsoft.com/office/drawing/2014/main" xmlns="" id="{A345C373-6425-44BE-AE26-92DBC17E6068}"/>
                </a:ext>
              </a:extLst>
            </p:cNvPr>
            <p:cNvPicPr>
              <a:picLocks noChangeAspect="1"/>
            </p:cNvPicPr>
            <p:nvPr/>
          </p:nvPicPr>
          <p:blipFill rotWithShape="1">
            <a:blip r:embed="rId9"/>
            <a:srcRect l="1595" r="21776" b="6500"/>
            <a:stretch/>
          </p:blipFill>
          <p:spPr>
            <a:xfrm>
              <a:off x="885932" y="3930136"/>
              <a:ext cx="3957721" cy="2109960"/>
            </a:xfrm>
            <a:prstGeom prst="roundRect">
              <a:avLst>
                <a:gd name="adj" fmla="val 9663"/>
              </a:avLst>
            </a:prstGeom>
          </p:spPr>
        </p:pic>
        <p:pic>
          <p:nvPicPr>
            <p:cNvPr id="8" name="圖片 7">
              <a:extLst>
                <a:ext uri="{FF2B5EF4-FFF2-40B4-BE49-F238E27FC236}">
                  <a16:creationId xmlns:a16="http://schemas.microsoft.com/office/drawing/2014/main" xmlns="" id="{50041C62-5A03-46C2-B3CD-E882FB21BD4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27236" y="1450569"/>
              <a:ext cx="4018971" cy="2109960"/>
            </a:xfrm>
            <a:prstGeom prst="roundRect">
              <a:avLst>
                <a:gd name="adj" fmla="val 9663"/>
              </a:avLst>
            </a:prstGeom>
          </p:spPr>
        </p:pic>
        <p:pic>
          <p:nvPicPr>
            <p:cNvPr id="10" name="圖片 9">
              <a:extLst>
                <a:ext uri="{FF2B5EF4-FFF2-40B4-BE49-F238E27FC236}">
                  <a16:creationId xmlns:a16="http://schemas.microsoft.com/office/drawing/2014/main" xmlns="" id="{22E8C094-54DF-4A92-9F3A-90E39D241532}"/>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3718" t="11662" r="13718" b="6411"/>
            <a:stretch/>
          </p:blipFill>
          <p:spPr>
            <a:xfrm>
              <a:off x="4927236" y="3904194"/>
              <a:ext cx="4018971" cy="2109960"/>
            </a:xfrm>
            <a:prstGeom prst="roundRect">
              <a:avLst>
                <a:gd name="adj" fmla="val 9663"/>
              </a:avLst>
            </a:prstGeom>
          </p:spPr>
        </p:pic>
      </p:grpSp>
    </p:spTree>
    <p:extLst>
      <p:ext uri="{BB962C8B-B14F-4D97-AF65-F5344CB8AC3E}">
        <p14:creationId xmlns:p14="http://schemas.microsoft.com/office/powerpoint/2010/main" val="270300403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88</a:t>
            </a:fld>
            <a:endParaRPr lang="zh-TW" altLang="en-US"/>
          </a:p>
        </p:txBody>
      </p:sp>
      <p:sp>
        <p:nvSpPr>
          <p:cNvPr id="29" name="文字版面配置區 30"/>
          <p:cNvSpPr>
            <a:spLocks noGrp="1"/>
          </p:cNvSpPr>
          <p:nvPr>
            <p:ph type="body" sz="quarter" idx="13"/>
          </p:nvPr>
        </p:nvSpPr>
        <p:spPr/>
        <p:txBody>
          <a:bodyPr>
            <a:normAutofit/>
          </a:bodyPr>
          <a:lstStyle/>
          <a:p>
            <a:r>
              <a:rPr lang="zh-TW" altLang="en-US" sz="3000" dirty="0"/>
              <a:t>時下流行的</a:t>
            </a:r>
            <a:r>
              <a:rPr lang="en-US" altLang="zh-TW" sz="3000" dirty="0"/>
              <a:t>Online Game</a:t>
            </a:r>
            <a:r>
              <a:rPr lang="zh-TW" altLang="en-US" sz="3000" dirty="0"/>
              <a:t>指的是</a:t>
            </a:r>
            <a:r>
              <a:rPr lang="en-US" altLang="zh-TW" sz="3000" dirty="0"/>
              <a:t>…</a:t>
            </a:r>
          </a:p>
          <a:p>
            <a:r>
              <a:rPr lang="en-US" altLang="zh-TW" sz="2800" dirty="0"/>
              <a:t>(A)</a:t>
            </a:r>
            <a:r>
              <a:rPr lang="zh-TW" altLang="en-US" sz="2800" dirty="0"/>
              <a:t>由網路下載的遊戲軟體　</a:t>
            </a:r>
            <a:endParaRPr lang="en-US" altLang="zh-TW" sz="2800" dirty="0"/>
          </a:p>
          <a:p>
            <a:r>
              <a:rPr lang="en-US" altLang="zh-TW" sz="2800" dirty="0"/>
              <a:t>(B)</a:t>
            </a:r>
            <a:r>
              <a:rPr lang="zh-TW" altLang="en-US" sz="2800" dirty="0"/>
              <a:t>剛上市的新遊戲　</a:t>
            </a:r>
            <a:endParaRPr lang="en-US" altLang="zh-TW" sz="2800" dirty="0"/>
          </a:p>
          <a:p>
            <a:r>
              <a:rPr lang="en-US" altLang="zh-TW" sz="2800" dirty="0"/>
              <a:t>(C)</a:t>
            </a:r>
            <a:r>
              <a:rPr lang="zh-TW" altLang="en-US" sz="2800" dirty="0"/>
              <a:t>透過網路連線到遊戲主機進行遊</a:t>
            </a:r>
            <a:r>
              <a:rPr lang="en-US" altLang="zh-TW" sz="2800" dirty="0"/>
              <a:t/>
            </a:r>
            <a:br>
              <a:rPr lang="en-US" altLang="zh-TW" sz="2800" dirty="0"/>
            </a:br>
            <a:r>
              <a:rPr lang="en-US" altLang="zh-TW" sz="2800" dirty="0"/>
              <a:t>      </a:t>
            </a:r>
            <a:r>
              <a:rPr lang="zh-TW" altLang="en-US" sz="2800" dirty="0"/>
              <a:t>戲的方式　</a:t>
            </a:r>
            <a:endParaRPr lang="en-US" altLang="zh-TW" sz="2800" dirty="0"/>
          </a:p>
          <a:p>
            <a:r>
              <a:rPr lang="en-US" altLang="zh-TW" sz="2800" dirty="0"/>
              <a:t>(D)3D</a:t>
            </a:r>
            <a:r>
              <a:rPr lang="zh-TW" altLang="en-US" sz="2800" dirty="0"/>
              <a:t>格鬥遊戲。</a:t>
            </a:r>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12562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a:t>
              </a:r>
              <a:r>
                <a:rPr lang="en-US" altLang="zh-TW" sz="2000" dirty="0">
                  <a:solidFill>
                    <a:prstClr val="white"/>
                  </a:solidFill>
                  <a:latin typeface="Arial" panose="020B0604020202020204" pitchFamily="34" charset="0"/>
                  <a:ea typeface="微軟正黑體" panose="020B0604030504040204" pitchFamily="34" charset="-120"/>
                </a:rPr>
                <a:t>A</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12562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a:t>
              </a:r>
              <a:r>
                <a:rPr lang="en-US" altLang="zh-TW" sz="2000" dirty="0">
                  <a:solidFill>
                    <a:prstClr val="white"/>
                  </a:solidFill>
                  <a:latin typeface="Arial" panose="020B0604020202020204" pitchFamily="34" charset="0"/>
                  <a:ea typeface="微軟正黑體" panose="020B0604030504040204" pitchFamily="34" charset="-120"/>
                </a:rPr>
                <a:t>B</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140056"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a:t>
              </a:r>
              <a:r>
                <a:rPr lang="en-US" altLang="zh-TW" sz="2000" dirty="0">
                  <a:solidFill>
                    <a:prstClr val="white"/>
                  </a:solidFill>
                  <a:latin typeface="Arial" panose="020B0604020202020204" pitchFamily="34" charset="0"/>
                  <a:ea typeface="微軟正黑體" panose="020B0604030504040204" pitchFamily="34" charset="-120"/>
                </a:rPr>
                <a:t>C</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140056"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a:t>
              </a:r>
              <a:r>
                <a:rPr lang="en-US" altLang="zh-TW" sz="2000" dirty="0">
                  <a:solidFill>
                    <a:prstClr val="white"/>
                  </a:solidFill>
                  <a:latin typeface="Arial" panose="020B0604020202020204" pitchFamily="34" charset="0"/>
                  <a:ea typeface="微軟正黑體" panose="020B0604030504040204" pitchFamily="34" charset="-120"/>
                </a:rPr>
                <a:t>D</a:t>
              </a:r>
              <a:endParaRPr lang="zh-TW" altLang="en-US" sz="2000" dirty="0"/>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6171143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同軸電纜</a:t>
            </a:r>
            <a:r>
              <a:rPr lang="en-US" altLang="zh-TW" dirty="0"/>
              <a:t>(Coaxial Cable)</a:t>
            </a:r>
            <a:endParaRPr lang="zh-TW" altLang="en-US" dirty="0"/>
          </a:p>
        </p:txBody>
      </p:sp>
      <p:sp>
        <p:nvSpPr>
          <p:cNvPr id="3" name="內容版面配置區 2"/>
          <p:cNvSpPr>
            <a:spLocks noGrp="1"/>
          </p:cNvSpPr>
          <p:nvPr>
            <p:ph idx="1"/>
          </p:nvPr>
        </p:nvSpPr>
        <p:spPr>
          <a:xfrm>
            <a:off x="1260000" y="1440311"/>
            <a:ext cx="7464900" cy="5417689"/>
          </a:xfrm>
        </p:spPr>
        <p:txBody>
          <a:bodyPr>
            <a:normAutofit/>
          </a:bodyPr>
          <a:lstStyle/>
          <a:p>
            <a:pPr marL="457200" indent="-457200">
              <a:buFont typeface="Arial" panose="020B0604020202020204" pitchFamily="34" charset="0"/>
              <a:buChar char="•"/>
            </a:pPr>
            <a:r>
              <a:rPr lang="zh-TW" altLang="en-US" dirty="0"/>
              <a:t>同軸電纜的中心是一根</a:t>
            </a:r>
            <a:r>
              <a:rPr lang="zh-TW" altLang="en-US" dirty="0">
                <a:solidFill>
                  <a:srgbClr val="0070C0"/>
                </a:solidFill>
              </a:rPr>
              <a:t>銅質導線</a:t>
            </a:r>
            <a:r>
              <a:rPr lang="zh-TW" altLang="en-US" dirty="0"/>
              <a:t>，外圍則</a:t>
            </a:r>
            <a:r>
              <a:rPr lang="zh-TW" altLang="en-US" dirty="0">
                <a:solidFill>
                  <a:srgbClr val="0070C0"/>
                </a:solidFill>
              </a:rPr>
              <a:t>包覆絕緣物質</a:t>
            </a:r>
            <a:r>
              <a:rPr lang="zh-TW" altLang="en-US" dirty="0"/>
              <a:t>，因此</a:t>
            </a:r>
            <a:r>
              <a:rPr lang="zh-TW" altLang="en-US" dirty="0">
                <a:solidFill>
                  <a:srgbClr val="0070C0"/>
                </a:solidFill>
              </a:rPr>
              <a:t>比雙絞線更能阻隔電磁干擾</a:t>
            </a:r>
            <a:r>
              <a:rPr lang="zh-TW" altLang="en-US" dirty="0"/>
              <a:t>。</a:t>
            </a:r>
            <a:endParaRPr lang="en-US" altLang="zh-TW" dirty="0"/>
          </a:p>
          <a:p>
            <a:pPr marL="457200" indent="-457200">
              <a:buFont typeface="Arial" panose="020B0604020202020204" pitchFamily="34" charset="0"/>
              <a:buChar char="•"/>
            </a:pPr>
            <a:r>
              <a:rPr lang="zh-TW" altLang="en-US" dirty="0"/>
              <a:t>同軸電纜以 </a:t>
            </a:r>
            <a:r>
              <a:rPr lang="en-US" altLang="zh-TW" dirty="0"/>
              <a:t>RG(radio guide)</a:t>
            </a:r>
            <a:r>
              <a:rPr lang="zh-TW" altLang="en-US" dirty="0"/>
              <a:t>值區別口徑粗細，</a:t>
            </a:r>
            <a:r>
              <a:rPr lang="en-US" altLang="zh-TW" dirty="0"/>
              <a:t>RG </a:t>
            </a:r>
            <a:r>
              <a:rPr lang="zh-TW" altLang="en-US" dirty="0"/>
              <a:t>值愈小代表口徑愈粗。</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8</a:t>
            </a:fld>
            <a:endParaRPr lang="zh-TW" altLang="en-US"/>
          </a:p>
        </p:txBody>
      </p:sp>
      <p:pic>
        <p:nvPicPr>
          <p:cNvPr id="5" name="圖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8422" y="4178468"/>
            <a:ext cx="4874018" cy="743288"/>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2500" y="5114758"/>
            <a:ext cx="4381500" cy="1463420"/>
          </a:xfrm>
          <a:prstGeom prst="rect">
            <a:avLst/>
          </a:prstGeom>
        </p:spPr>
      </p:pic>
      <p:sp>
        <p:nvSpPr>
          <p:cNvPr id="14" name="矩形 13">
            <a:hlinkClick r:id="rId5" action="ppaction://hlinksldjump" highlightClick="1"/>
          </p:cNvPr>
          <p:cNvSpPr/>
          <p:nvPr/>
        </p:nvSpPr>
        <p:spPr>
          <a:xfrm>
            <a:off x="-1157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4-1</a:t>
            </a:r>
            <a:endParaRPr lang="zh-TW" altLang="en-US" sz="2400" dirty="0">
              <a:latin typeface="Arial" panose="020B0604020202020204" pitchFamily="34" charset="0"/>
              <a:ea typeface="微軟正黑體" panose="020B0604030504040204" pitchFamily="34" charset="-120"/>
            </a:endParaRPr>
          </a:p>
        </p:txBody>
      </p:sp>
      <p:sp>
        <p:nvSpPr>
          <p:cNvPr id="15" name="矩形 14">
            <a:hlinkClick r:id="rId6" action="ppaction://hlinksldjump" highlightClick="1"/>
          </p:cNvPr>
          <p:cNvSpPr/>
          <p:nvPr/>
        </p:nvSpPr>
        <p:spPr>
          <a:xfrm>
            <a:off x="-1157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7" action="ppaction://hlinksldjump" highlightClick="1"/>
          </p:cNvPr>
          <p:cNvSpPr/>
          <p:nvPr/>
        </p:nvSpPr>
        <p:spPr>
          <a:xfrm>
            <a:off x="-11576" y="2267131"/>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8" action="ppaction://hlinksldjump" highlightClick="1"/>
          </p:cNvPr>
          <p:cNvSpPr/>
          <p:nvPr/>
        </p:nvSpPr>
        <p:spPr>
          <a:xfrm>
            <a:off x="-11577" y="293848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8" name="矩形 17">
            <a:hlinkClick r:id="rId9" action="ppaction://hlinksldjump" highlightClick="1"/>
          </p:cNvPr>
          <p:cNvSpPr/>
          <p:nvPr/>
        </p:nvSpPr>
        <p:spPr>
          <a:xfrm>
            <a:off x="-11578" y="36030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9538001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線上軟體與雲端服務</a:t>
            </a:r>
          </a:p>
        </p:txBody>
      </p:sp>
      <p:sp>
        <p:nvSpPr>
          <p:cNvPr id="3" name="內容版面配置區 2"/>
          <p:cNvSpPr>
            <a:spLocks noGrp="1"/>
          </p:cNvSpPr>
          <p:nvPr>
            <p:ph idx="1"/>
          </p:nvPr>
        </p:nvSpPr>
        <p:spPr>
          <a:xfrm>
            <a:off x="1219201" y="1432565"/>
            <a:ext cx="7467599" cy="5642660"/>
          </a:xfrm>
        </p:spPr>
        <p:txBody>
          <a:bodyPr>
            <a:normAutofit/>
          </a:bodyPr>
          <a:lstStyle/>
          <a:p>
            <a:r>
              <a:rPr lang="zh-TW" altLang="en-US" dirty="0"/>
              <a:t>線上軟體是指使用者可透過瀏覽器直接使用網路上的軟體功能，就好像在操作安裝於自己電腦中的軟體一般，有時這種功能也被稱為</a:t>
            </a:r>
            <a:r>
              <a:rPr lang="zh-TW" altLang="en-US" dirty="0">
                <a:solidFill>
                  <a:srgbClr val="0070C0"/>
                </a:solidFill>
              </a:rPr>
              <a:t>雲端服務</a:t>
            </a:r>
            <a:r>
              <a:rPr lang="en-US" altLang="zh-TW" dirty="0"/>
              <a:t>(cloud service)</a:t>
            </a:r>
            <a:r>
              <a:rPr lang="zh-TW" altLang="en-US" dirty="0"/>
              <a:t>。</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89</a:t>
            </a:fld>
            <a:endParaRPr lang="zh-TW" altLang="en-US"/>
          </a:p>
        </p:txBody>
      </p:sp>
      <p:sp>
        <p:nvSpPr>
          <p:cNvPr id="10" name="矩形 9">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2702" y="22809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4-3</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2702" y="29407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62511230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線上軟體與雲端服務</a:t>
            </a:r>
          </a:p>
        </p:txBody>
      </p:sp>
      <p:sp>
        <p:nvSpPr>
          <p:cNvPr id="3" name="內容版面配置區 2"/>
          <p:cNvSpPr>
            <a:spLocks noGrp="1"/>
          </p:cNvSpPr>
          <p:nvPr>
            <p:ph idx="1"/>
          </p:nvPr>
        </p:nvSpPr>
        <p:spPr>
          <a:xfrm>
            <a:off x="1143001" y="1432565"/>
            <a:ext cx="7670800" cy="5642660"/>
          </a:xfrm>
        </p:spPr>
        <p:txBody>
          <a:bodyPr>
            <a:normAutofit/>
          </a:bodyPr>
          <a:lstStyle/>
          <a:p>
            <a:r>
              <a:rPr lang="en-US" altLang="zh-TW" dirty="0"/>
              <a:t>Google</a:t>
            </a:r>
            <a:r>
              <a:rPr lang="zh-TW" altLang="en-US" dirty="0"/>
              <a:t>文件與</a:t>
            </a:r>
            <a:r>
              <a:rPr lang="en-US" altLang="zh-TW" dirty="0"/>
              <a:t>Office Online</a:t>
            </a:r>
            <a:r>
              <a:rPr lang="zh-TW" altLang="en-US" dirty="0"/>
              <a:t>就是一種提供線上文書處理、電子試算表、簡報製作的網站服務，使用者只要登入網站，便可以像操作簡易版的</a:t>
            </a:r>
            <a:r>
              <a:rPr lang="en-US" altLang="zh-TW" dirty="0"/>
              <a:t>Microsoft Word</a:t>
            </a:r>
            <a:r>
              <a:rPr lang="zh-TW" altLang="en-US" dirty="0"/>
              <a:t>、</a:t>
            </a:r>
            <a:r>
              <a:rPr lang="en-US" altLang="zh-TW" dirty="0"/>
              <a:t>Excel</a:t>
            </a:r>
            <a:r>
              <a:rPr lang="zh-TW" altLang="en-US" dirty="0"/>
              <a:t>、</a:t>
            </a:r>
            <a:r>
              <a:rPr lang="en-US" altLang="zh-TW" dirty="0"/>
              <a:t>PowerPoint</a:t>
            </a:r>
            <a:r>
              <a:rPr lang="zh-TW" altLang="en-US" dirty="0"/>
              <a:t>一樣，輕鬆完成各種文件的編輯，編輯後的檔案還可以輸出成</a:t>
            </a:r>
            <a:r>
              <a:rPr lang="en-US" altLang="zh-TW" dirty="0"/>
              <a:t>HTML</a:t>
            </a:r>
            <a:r>
              <a:rPr lang="zh-TW" altLang="en-US" dirty="0"/>
              <a:t>、</a:t>
            </a:r>
            <a:r>
              <a:rPr lang="en-US" altLang="zh-TW" dirty="0"/>
              <a:t>PDF</a:t>
            </a:r>
            <a:r>
              <a:rPr lang="zh-TW" altLang="en-US" dirty="0"/>
              <a:t>、</a:t>
            </a:r>
            <a:r>
              <a:rPr lang="en-US" altLang="zh-TW" dirty="0"/>
              <a:t>ODF</a:t>
            </a:r>
            <a:r>
              <a:rPr lang="zh-TW" altLang="en-US" dirty="0"/>
              <a:t>或</a:t>
            </a:r>
            <a:r>
              <a:rPr lang="en-US" altLang="zh-TW" dirty="0"/>
              <a:t>MS Office</a:t>
            </a:r>
            <a:r>
              <a:rPr lang="zh-TW" altLang="en-US" dirty="0"/>
              <a:t>等格式。</a:t>
            </a:r>
            <a:endParaRPr lang="en-US" altLang="zh-TW"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90</a:t>
            </a:fld>
            <a:endParaRPr lang="zh-TW" altLang="en-US"/>
          </a:p>
        </p:txBody>
      </p:sp>
      <p:sp>
        <p:nvSpPr>
          <p:cNvPr id="5" name="矩形 4"/>
          <p:cNvSpPr/>
          <p:nvPr/>
        </p:nvSpPr>
        <p:spPr>
          <a:xfrm>
            <a:off x="1422400" y="5154099"/>
            <a:ext cx="7612011" cy="892552"/>
          </a:xfrm>
          <a:prstGeom prst="rect">
            <a:avLst/>
          </a:prstGeom>
        </p:spPr>
        <p:txBody>
          <a:bodyPr wrap="square">
            <a:spAutoFit/>
          </a:bodyPr>
          <a:lstStyle/>
          <a:p>
            <a:r>
              <a:rPr lang="en-US" altLang="zh-TW" sz="2600" b="1" dirty="0">
                <a:solidFill>
                  <a:prstClr val="black">
                    <a:lumMod val="65000"/>
                    <a:lumOff val="35000"/>
                  </a:prstClr>
                </a:solidFill>
                <a:latin typeface="Arial" panose="020B0604020202020204" pitchFamily="34" charset="0"/>
                <a:ea typeface="微軟正黑體" panose="020B0604030504040204" pitchFamily="34" charset="-120"/>
              </a:rPr>
              <a:t>Office Online (</a:t>
            </a:r>
            <a:r>
              <a:rPr lang="en-US" altLang="zh-TW" sz="2600" b="1" dirty="0">
                <a:solidFill>
                  <a:prstClr val="black">
                    <a:lumMod val="65000"/>
                    <a:lumOff val="35000"/>
                  </a:prstClr>
                </a:solidFill>
                <a:latin typeface="Arial" panose="020B0604020202020204" pitchFamily="34" charset="0"/>
                <a:ea typeface="微軟正黑體" panose="020B0604030504040204" pitchFamily="34" charset="-120"/>
                <a:hlinkClick r:id="rId3"/>
              </a:rPr>
              <a:t>https://www.office.com/</a:t>
            </a:r>
            <a:r>
              <a:rPr lang="en-US" altLang="zh-TW" sz="2600" b="1" dirty="0">
                <a:solidFill>
                  <a:prstClr val="black">
                    <a:lumMod val="65000"/>
                    <a:lumOff val="35000"/>
                  </a:prstClr>
                </a:solidFill>
                <a:latin typeface="Arial" panose="020B0604020202020204" pitchFamily="34" charset="0"/>
                <a:ea typeface="微軟正黑體" panose="020B0604030504040204" pitchFamily="34" charset="-120"/>
              </a:rPr>
              <a:t>)</a:t>
            </a:r>
          </a:p>
          <a:p>
            <a:r>
              <a:rPr lang="en-US" altLang="zh-TW" sz="2600" b="1" dirty="0">
                <a:solidFill>
                  <a:prstClr val="black">
                    <a:lumMod val="65000"/>
                    <a:lumOff val="35000"/>
                  </a:prstClr>
                </a:solidFill>
                <a:latin typeface="Arial" panose="020B0604020202020204" pitchFamily="34" charset="0"/>
                <a:ea typeface="微軟正黑體" panose="020B0604030504040204" pitchFamily="34" charset="-120"/>
              </a:rPr>
              <a:t>Google</a:t>
            </a:r>
            <a:r>
              <a:rPr lang="zh-TW" altLang="en-US" sz="2600" b="1" dirty="0">
                <a:solidFill>
                  <a:prstClr val="black">
                    <a:lumMod val="65000"/>
                    <a:lumOff val="35000"/>
                  </a:prstClr>
                </a:solidFill>
                <a:latin typeface="Arial" panose="020B0604020202020204" pitchFamily="34" charset="0"/>
                <a:ea typeface="微軟正黑體" panose="020B0604030504040204" pitchFamily="34" charset="-120"/>
              </a:rPr>
              <a:t>文件 </a:t>
            </a:r>
            <a:r>
              <a:rPr lang="en-US" altLang="zh-TW" sz="2600" b="1" dirty="0">
                <a:solidFill>
                  <a:prstClr val="black">
                    <a:lumMod val="65000"/>
                    <a:lumOff val="35000"/>
                  </a:prstClr>
                </a:solidFill>
                <a:latin typeface="Arial" panose="020B0604020202020204" pitchFamily="34" charset="0"/>
                <a:ea typeface="微軟正黑體" panose="020B0604030504040204" pitchFamily="34" charset="-120"/>
              </a:rPr>
              <a:t>(</a:t>
            </a:r>
            <a:r>
              <a:rPr lang="en-US" altLang="zh-TW" sz="2600" b="1" dirty="0">
                <a:solidFill>
                  <a:prstClr val="black">
                    <a:lumMod val="65000"/>
                    <a:lumOff val="35000"/>
                  </a:prstClr>
                </a:solidFill>
                <a:latin typeface="Arial" panose="020B0604020202020204" pitchFamily="34" charset="0"/>
                <a:ea typeface="微軟正黑體" panose="020B0604030504040204" pitchFamily="34" charset="-120"/>
                <a:hlinkClick r:id="rId4"/>
              </a:rPr>
              <a:t>http://docs.google.com/</a:t>
            </a:r>
            <a:r>
              <a:rPr lang="en-US" altLang="zh-TW" sz="2600" b="1" dirty="0">
                <a:solidFill>
                  <a:prstClr val="black">
                    <a:lumMod val="65000"/>
                    <a:lumOff val="35000"/>
                  </a:prstClr>
                </a:solidFill>
                <a:latin typeface="Arial" panose="020B0604020202020204" pitchFamily="34" charset="0"/>
                <a:ea typeface="微軟正黑體" panose="020B0604030504040204" pitchFamily="34" charset="-120"/>
              </a:rPr>
              <a:t>)</a:t>
            </a:r>
            <a:endParaRPr lang="zh-TW" altLang="en-US" sz="2600" dirty="0"/>
          </a:p>
        </p:txBody>
      </p:sp>
      <p:sp>
        <p:nvSpPr>
          <p:cNvPr id="11" name="矩形 10">
            <a:hlinkClick r:id="rId5"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6"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7" action="ppaction://hlinksldjump" highlightClick="1"/>
          </p:cNvPr>
          <p:cNvSpPr/>
          <p:nvPr/>
        </p:nvSpPr>
        <p:spPr>
          <a:xfrm>
            <a:off x="-12702" y="22809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4-3</a:t>
            </a:r>
            <a:endParaRPr lang="zh-TW" altLang="en-US" sz="2400" dirty="0">
              <a:latin typeface="Arial" panose="020B0604020202020204" pitchFamily="34" charset="0"/>
              <a:ea typeface="微軟正黑體" panose="020B0604030504040204" pitchFamily="34" charset="-120"/>
            </a:endParaRPr>
          </a:p>
        </p:txBody>
      </p:sp>
      <p:sp>
        <p:nvSpPr>
          <p:cNvPr id="15" name="矩形 14">
            <a:hlinkClick r:id="rId8" action="ppaction://hlinksldjump" highlightClick="1"/>
          </p:cNvPr>
          <p:cNvSpPr/>
          <p:nvPr/>
        </p:nvSpPr>
        <p:spPr>
          <a:xfrm>
            <a:off x="-12702" y="29407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9"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1226626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91</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下列何者最不屬於「雲端服務」的討論範疇？</a:t>
            </a:r>
            <a:endParaRPr lang="en-US" altLang="zh-TW" sz="2800" dirty="0"/>
          </a:p>
          <a:p>
            <a:r>
              <a:rPr lang="en-US" altLang="zh-TW" sz="2600" dirty="0"/>
              <a:t>(A)</a:t>
            </a:r>
            <a:r>
              <a:rPr lang="zh-TW" altLang="en-US" sz="2600" dirty="0"/>
              <a:t>利用</a:t>
            </a:r>
            <a:r>
              <a:rPr lang="en-US" altLang="zh-TW" sz="2600" dirty="0"/>
              <a:t>Word</a:t>
            </a:r>
            <a:r>
              <a:rPr lang="zh-TW" altLang="en-US" sz="2600" dirty="0"/>
              <a:t>合併列印功能套印信封</a:t>
            </a:r>
            <a:endParaRPr lang="en-US" altLang="zh-TW" sz="2600" dirty="0"/>
          </a:p>
          <a:p>
            <a:r>
              <a:rPr lang="en-US" altLang="zh-TW" sz="2600" dirty="0"/>
              <a:t>(B)</a:t>
            </a:r>
            <a:r>
              <a:rPr lang="zh-TW" altLang="en-US" sz="2600" dirty="0"/>
              <a:t>使用線上掃毒服務檢查隨身碟檔案</a:t>
            </a:r>
            <a:endParaRPr lang="en-US" altLang="zh-TW" sz="2600" dirty="0"/>
          </a:p>
          <a:p>
            <a:r>
              <a:rPr lang="en-US" altLang="zh-TW" sz="2600" dirty="0"/>
              <a:t>(C)</a:t>
            </a:r>
            <a:r>
              <a:rPr lang="zh-TW" altLang="en-US" sz="2600" dirty="0"/>
              <a:t>使用</a:t>
            </a:r>
            <a:r>
              <a:rPr lang="en-US" altLang="zh-TW" sz="2600" dirty="0"/>
              <a:t>Google</a:t>
            </a:r>
            <a:r>
              <a:rPr lang="zh-TW" altLang="en-US" sz="2600" dirty="0"/>
              <a:t>文件製作線上問卷</a:t>
            </a:r>
            <a:endParaRPr lang="en-US" altLang="zh-TW" sz="2600" dirty="0"/>
          </a:p>
          <a:p>
            <a:r>
              <a:rPr lang="en-US" altLang="zh-TW" sz="2600" dirty="0"/>
              <a:t>(D)</a:t>
            </a:r>
            <a:r>
              <a:rPr lang="zh-TW" altLang="en-US" sz="2600" dirty="0"/>
              <a:t>使用搜尋引擎找出某一首歌的歌詞。</a:t>
            </a:r>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12562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a:t>
              </a:r>
              <a:r>
                <a:rPr lang="en-US" altLang="zh-TW" sz="2000" dirty="0">
                  <a:solidFill>
                    <a:prstClr val="white"/>
                  </a:solidFill>
                  <a:latin typeface="Arial" panose="020B0604020202020204" pitchFamily="34" charset="0"/>
                  <a:ea typeface="微軟正黑體" panose="020B0604030504040204" pitchFamily="34" charset="-120"/>
                </a:rPr>
                <a:t>A</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12562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a:t>
              </a:r>
              <a:r>
                <a:rPr lang="en-US" altLang="zh-TW" sz="2000" dirty="0">
                  <a:solidFill>
                    <a:prstClr val="white"/>
                  </a:solidFill>
                  <a:latin typeface="Arial" panose="020B0604020202020204" pitchFamily="34" charset="0"/>
                  <a:ea typeface="微軟正黑體" panose="020B0604030504040204" pitchFamily="34" charset="-120"/>
                </a:rPr>
                <a:t>B</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140056"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a:t>
              </a:r>
              <a:r>
                <a:rPr lang="en-US" altLang="zh-TW" sz="2000" dirty="0">
                  <a:solidFill>
                    <a:prstClr val="white"/>
                  </a:solidFill>
                  <a:latin typeface="Arial" panose="020B0604020202020204" pitchFamily="34" charset="0"/>
                  <a:ea typeface="微軟正黑體" panose="020B0604030504040204" pitchFamily="34" charset="-120"/>
                </a:rPr>
                <a:t>C</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140056"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a:t>
              </a:r>
              <a:r>
                <a:rPr lang="en-US" altLang="zh-TW" sz="2000" dirty="0">
                  <a:solidFill>
                    <a:prstClr val="white"/>
                  </a:solidFill>
                  <a:latin typeface="Arial" panose="020B0604020202020204" pitchFamily="34" charset="0"/>
                  <a:ea typeface="微軟正黑體" panose="020B0604030504040204" pitchFamily="34" charset="-120"/>
                </a:rPr>
                <a:t>D</a:t>
              </a:r>
              <a:endParaRPr lang="zh-TW" altLang="en-US" sz="2000" dirty="0"/>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0971646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500" fill="hold"/>
                                        <p:tgtEl>
                                          <p:spTgt spid="62"/>
                                        </p:tgtEl>
                                        <p:attrNameLst>
                                          <p:attrName>ppt_w</p:attrName>
                                        </p:attrNameLst>
                                      </p:cBhvr>
                                      <p:tavLst>
                                        <p:tav tm="0">
                                          <p:val>
                                            <p:fltVal val="0"/>
                                          </p:val>
                                        </p:tav>
                                        <p:tav tm="100000">
                                          <p:val>
                                            <p:strVal val="#ppt_w"/>
                                          </p:val>
                                        </p:tav>
                                      </p:tavLst>
                                    </p:anim>
                                    <p:anim calcmode="lin" valueType="num">
                                      <p:cBhvr>
                                        <p:cTn id="59" dur="500" fill="hold"/>
                                        <p:tgtEl>
                                          <p:spTgt spid="62"/>
                                        </p:tgtEl>
                                        <p:attrNameLst>
                                          <p:attrName>ppt_h</p:attrName>
                                        </p:attrNameLst>
                                      </p:cBhvr>
                                      <p:tavLst>
                                        <p:tav tm="0">
                                          <p:val>
                                            <p:fltVal val="0"/>
                                          </p:val>
                                        </p:tav>
                                        <p:tav tm="100000">
                                          <p:val>
                                            <p:strVal val="#ppt_h"/>
                                          </p:val>
                                        </p:tav>
                                      </p:tavLst>
                                    </p:anim>
                                    <p:animEffect transition="in" filter="fade">
                                      <p:cBhvr>
                                        <p:cTn id="60" dur="500"/>
                                        <p:tgtEl>
                                          <p:spTgt spid="62"/>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2"/>
                                        </p:tgtEl>
                                      </p:cBhvr>
                                    </p:animEffect>
                                    <p:set>
                                      <p:cBhvr>
                                        <p:cTn id="66" dur="1" fill="hold">
                                          <p:stCondLst>
                                            <p:cond delay="499"/>
                                          </p:stCondLst>
                                        </p:cTn>
                                        <p:tgtEl>
                                          <p:spTgt spid="62"/>
                                        </p:tgtEl>
                                        <p:attrNameLst>
                                          <p:attrName>style.visibility</p:attrName>
                                        </p:attrNameLst>
                                      </p:cBhvr>
                                      <p:to>
                                        <p:strVal val="hidden"/>
                                      </p:to>
                                    </p:set>
                                  </p:childTnLst>
                                </p:cTn>
                              </p:par>
                              <p:par>
                                <p:cTn id="67" presetID="10" presetClass="exit" presetSubtype="0" fill="hold" grpId="1"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網誌</a:t>
            </a:r>
          </a:p>
        </p:txBody>
      </p:sp>
      <p:sp>
        <p:nvSpPr>
          <p:cNvPr id="3" name="內容版面配置區 2"/>
          <p:cNvSpPr>
            <a:spLocks noGrp="1"/>
          </p:cNvSpPr>
          <p:nvPr>
            <p:ph idx="1"/>
          </p:nvPr>
        </p:nvSpPr>
        <p:spPr>
          <a:xfrm>
            <a:off x="1104901" y="1432565"/>
            <a:ext cx="7670800" cy="5642660"/>
          </a:xfrm>
        </p:spPr>
        <p:txBody>
          <a:bodyPr>
            <a:normAutofit/>
          </a:bodyPr>
          <a:lstStyle/>
          <a:p>
            <a:pPr marL="457200" indent="-457200">
              <a:buFont typeface="Arial" panose="020B0604020202020204" pitchFamily="34" charset="0"/>
              <a:buChar char="•"/>
            </a:pPr>
            <a:r>
              <a:rPr lang="zh-TW" altLang="en-US" dirty="0"/>
              <a:t>許多人其實都有在網路上發表文章並希望獲取迴響的慾望，早期大家會透過建立個人網站來達成這樣的目的，但對於大多數使用者來說，建立網站</a:t>
            </a:r>
            <a:r>
              <a:rPr lang="en-US" altLang="zh-TW" dirty="0"/>
              <a:t>(</a:t>
            </a:r>
            <a:r>
              <a:rPr lang="zh-TW" altLang="en-US" dirty="0"/>
              <a:t>尤其是一個可供網友回應</a:t>
            </a:r>
            <a:r>
              <a:rPr lang="en-US" altLang="zh-TW" dirty="0"/>
              <a:t>)</a:t>
            </a:r>
            <a:r>
              <a:rPr lang="zh-TW" altLang="en-US" dirty="0"/>
              <a:t>還是有一定的技術門檻。</a:t>
            </a:r>
            <a:endParaRPr lang="en-US" altLang="zh-TW" dirty="0"/>
          </a:p>
          <a:p>
            <a:pPr marL="457200" indent="-457200">
              <a:buFont typeface="Arial" panose="020B0604020202020204" pitchFamily="34" charset="0"/>
              <a:buChar char="•"/>
            </a:pPr>
            <a:r>
              <a:rPr lang="zh-TW" altLang="en-US" dirty="0">
                <a:solidFill>
                  <a:srgbClr val="0070C0"/>
                </a:solidFill>
              </a:rPr>
              <a:t>網誌</a:t>
            </a:r>
            <a:r>
              <a:rPr lang="en-US" altLang="zh-TW" dirty="0">
                <a:solidFill>
                  <a:srgbClr val="0070C0"/>
                </a:solidFill>
              </a:rPr>
              <a:t>(web log</a:t>
            </a:r>
            <a:r>
              <a:rPr lang="zh-TW" altLang="en-US" dirty="0">
                <a:solidFill>
                  <a:srgbClr val="0070C0"/>
                </a:solidFill>
              </a:rPr>
              <a:t>，</a:t>
            </a:r>
            <a:r>
              <a:rPr lang="en-US" altLang="zh-TW" dirty="0">
                <a:solidFill>
                  <a:srgbClr val="0070C0"/>
                </a:solidFill>
              </a:rPr>
              <a:t>blog</a:t>
            </a:r>
            <a:r>
              <a:rPr lang="zh-TW" altLang="en-US" dirty="0">
                <a:solidFill>
                  <a:srgbClr val="0070C0"/>
                </a:solidFill>
              </a:rPr>
              <a:t>，通常也稱部落格</a:t>
            </a:r>
            <a:r>
              <a:rPr lang="en-US" altLang="zh-TW" dirty="0">
                <a:solidFill>
                  <a:srgbClr val="0070C0"/>
                </a:solidFill>
              </a:rPr>
              <a:t>)</a:t>
            </a:r>
            <a:r>
              <a:rPr lang="zh-TW" altLang="en-US" dirty="0"/>
              <a:t>出現後，由於相當容易上手而且能提供與網友互動的介面，使得提供網誌服務的網站愈來愈多，性質也由單純的記事逐漸發展成一種展現自我的發表園地。</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92</a:t>
            </a:fld>
            <a:endParaRPr lang="zh-TW" altLang="en-US"/>
          </a:p>
        </p:txBody>
      </p:sp>
      <p:sp>
        <p:nvSpPr>
          <p:cNvPr id="10" name="矩形 9">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2702" y="22809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4-3</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2702" y="29407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6462952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網路社群平台</a:t>
            </a:r>
          </a:p>
        </p:txBody>
      </p:sp>
      <p:sp>
        <p:nvSpPr>
          <p:cNvPr id="3" name="內容版面配置區 2"/>
          <p:cNvSpPr>
            <a:spLocks noGrp="1"/>
          </p:cNvSpPr>
          <p:nvPr>
            <p:ph idx="1"/>
          </p:nvPr>
        </p:nvSpPr>
        <p:spPr>
          <a:xfrm>
            <a:off x="1104901" y="1195665"/>
            <a:ext cx="7670800" cy="5642660"/>
          </a:xfrm>
        </p:spPr>
        <p:txBody>
          <a:bodyPr>
            <a:normAutofit/>
          </a:bodyPr>
          <a:lstStyle/>
          <a:p>
            <a:pPr marL="457200" indent="-457200">
              <a:buFont typeface="Arial" panose="020B0604020202020204" pitchFamily="34" charset="0"/>
              <a:buChar char="•"/>
            </a:pPr>
            <a:r>
              <a:rPr lang="zh-TW" altLang="zh-TW" dirty="0"/>
              <a:t>什麼是社群，簡單來說就是由共同興趣的人所組成的一個群體，社群可以是公開的，也可以是私人的，必須審核資格後才能加入。</a:t>
            </a:r>
            <a:endParaRPr lang="en-US" altLang="zh-TW" dirty="0"/>
          </a:p>
          <a:p>
            <a:pPr marL="457200" indent="-457200">
              <a:buFont typeface="Arial" panose="020B0604020202020204" pitchFamily="34" charset="0"/>
              <a:buChar char="•"/>
            </a:pPr>
            <a:r>
              <a:rPr lang="zh-TW" altLang="zh-TW" dirty="0"/>
              <a:t>以各式服務所發展出來的的知名社群平台有</a:t>
            </a:r>
            <a:r>
              <a:rPr lang="en-US" altLang="zh-TW" dirty="0"/>
              <a:t>Facebook</a:t>
            </a:r>
            <a:r>
              <a:rPr lang="zh-TW" altLang="zh-TW" dirty="0"/>
              <a:t>、</a:t>
            </a:r>
            <a:r>
              <a:rPr lang="en-US" altLang="zh-TW" dirty="0"/>
              <a:t>Twitter</a:t>
            </a:r>
            <a:r>
              <a:rPr lang="zh-TW" altLang="zh-TW" dirty="0"/>
              <a:t>、</a:t>
            </a:r>
            <a:r>
              <a:rPr lang="en-US" altLang="zh-TW" dirty="0"/>
              <a:t>Instagram</a:t>
            </a:r>
            <a:r>
              <a:rPr lang="zh-TW" altLang="zh-TW" dirty="0"/>
              <a:t>、</a:t>
            </a:r>
            <a:r>
              <a:rPr lang="en-US" altLang="zh-TW" dirty="0"/>
              <a:t>Pinterest</a:t>
            </a:r>
            <a:r>
              <a:rPr lang="zh-TW" altLang="zh-TW" dirty="0"/>
              <a:t>、</a:t>
            </a:r>
            <a:r>
              <a:rPr lang="en-US" altLang="zh-TW" dirty="0"/>
              <a:t>Tumblr</a:t>
            </a:r>
            <a:r>
              <a:rPr lang="zh-TW" altLang="zh-TW" dirty="0"/>
              <a:t>…等</a:t>
            </a:r>
            <a:r>
              <a:rPr lang="zh-TW" altLang="en-US" dirty="0"/>
              <a:t>。</a:t>
            </a:r>
            <a:endParaRPr lang="en-US" altLang="zh-TW" dirty="0"/>
          </a:p>
          <a:p>
            <a:pPr marL="457200" indent="-457200">
              <a:buFont typeface="Arial" panose="020B0604020202020204" pitchFamily="34" charset="0"/>
              <a:buChar char="•"/>
            </a:pPr>
            <a:r>
              <a:rPr lang="zh-TW" altLang="zh-TW" dirty="0"/>
              <a:t>而以影音或相簿為主的功能性社群有</a:t>
            </a:r>
            <a:r>
              <a:rPr lang="en-US" altLang="zh-TW" dirty="0"/>
              <a:t>YouTube</a:t>
            </a:r>
            <a:r>
              <a:rPr lang="zh-TW" altLang="zh-TW" dirty="0"/>
              <a:t>、</a:t>
            </a:r>
            <a:r>
              <a:rPr lang="en-US" altLang="zh-TW" dirty="0"/>
              <a:t>Twitch</a:t>
            </a:r>
            <a:r>
              <a:rPr lang="zh-TW" altLang="zh-TW" dirty="0"/>
              <a:t>、</a:t>
            </a:r>
            <a:r>
              <a:rPr lang="en-US" altLang="zh-TW" dirty="0"/>
              <a:t>Flickr</a:t>
            </a:r>
            <a:r>
              <a:rPr lang="zh-TW" altLang="zh-TW" dirty="0"/>
              <a:t>…等。網路社群是現代相當蓬勃的社群形式，人們可以在虛擬世界溝通、聊天、分享，也能在現實社會舉辦活動。</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93</a:t>
            </a:fld>
            <a:endParaRPr lang="zh-TW" altLang="en-US"/>
          </a:p>
        </p:txBody>
      </p:sp>
      <p:sp>
        <p:nvSpPr>
          <p:cNvPr id="10" name="矩形 9">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1" name="矩形 10">
            <a:hlinkClick r:id="rId4"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5" action="ppaction://hlinksldjump" highlightClick="1"/>
          </p:cNvPr>
          <p:cNvSpPr/>
          <p:nvPr/>
        </p:nvSpPr>
        <p:spPr>
          <a:xfrm>
            <a:off x="-12702" y="22809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4-3</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2702" y="29407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675421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網路社群平台</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94</a:t>
            </a:fld>
            <a:endParaRPr lang="zh-TW" altLang="en-US"/>
          </a:p>
        </p:txBody>
      </p:sp>
      <p:pic>
        <p:nvPicPr>
          <p:cNvPr id="12" name="圖片 11"/>
          <p:cNvPicPr/>
          <p:nvPr/>
        </p:nvPicPr>
        <p:blipFill>
          <a:blip r:embed="rId3" cstate="print">
            <a:extLst>
              <a:ext uri="{28A0092B-C50C-407E-A947-70E740481C1C}">
                <a14:useLocalDpi xmlns:a14="http://schemas.microsoft.com/office/drawing/2010/main" val="0"/>
              </a:ext>
            </a:extLst>
          </a:blip>
          <a:stretch>
            <a:fillRect/>
          </a:stretch>
        </p:blipFill>
        <p:spPr>
          <a:xfrm>
            <a:off x="2060925" y="1810964"/>
            <a:ext cx="6282150" cy="4716807"/>
          </a:xfrm>
          <a:prstGeom prst="rect">
            <a:avLst/>
          </a:prstGeom>
        </p:spPr>
      </p:pic>
      <p:sp>
        <p:nvSpPr>
          <p:cNvPr id="10" name="平行四邊形 9"/>
          <p:cNvSpPr/>
          <p:nvPr/>
        </p:nvSpPr>
        <p:spPr>
          <a:xfrm>
            <a:off x="1871528" y="1257486"/>
            <a:ext cx="1382487"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16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Facebook</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
        <p:nvSpPr>
          <p:cNvPr id="11" name="矩形 10">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5"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6" action="ppaction://hlinksldjump" highlightClick="1"/>
          </p:cNvPr>
          <p:cNvSpPr/>
          <p:nvPr/>
        </p:nvSpPr>
        <p:spPr>
          <a:xfrm>
            <a:off x="-12702" y="22809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4-3</a:t>
            </a:r>
            <a:endParaRPr lang="zh-TW" altLang="en-US" sz="2400" dirty="0">
              <a:latin typeface="Arial" panose="020B0604020202020204" pitchFamily="34" charset="0"/>
              <a:ea typeface="微軟正黑體" panose="020B0604030504040204" pitchFamily="34" charset="-120"/>
            </a:endParaRPr>
          </a:p>
        </p:txBody>
      </p:sp>
      <p:sp>
        <p:nvSpPr>
          <p:cNvPr id="16" name="矩形 15">
            <a:hlinkClick r:id="rId7" action="ppaction://hlinksldjump" highlightClick="1"/>
          </p:cNvPr>
          <p:cNvSpPr/>
          <p:nvPr/>
        </p:nvSpPr>
        <p:spPr>
          <a:xfrm>
            <a:off x="-12702" y="29407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7" name="矩形 16">
            <a:hlinkClick r:id="rId8"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8461858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網路社群平台</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95</a:t>
            </a:fld>
            <a:endParaRPr lang="zh-TW" altLang="en-US"/>
          </a:p>
        </p:txBody>
      </p:sp>
      <p:pic>
        <p:nvPicPr>
          <p:cNvPr id="10" name="圖片 9"/>
          <p:cNvPicPr/>
          <p:nvPr/>
        </p:nvPicPr>
        <p:blipFill>
          <a:blip r:embed="rId3" cstate="print">
            <a:extLst>
              <a:ext uri="{28A0092B-C50C-407E-A947-70E740481C1C}">
                <a14:useLocalDpi xmlns:a14="http://schemas.microsoft.com/office/drawing/2010/main" val="0"/>
              </a:ext>
            </a:extLst>
          </a:blip>
          <a:stretch>
            <a:fillRect/>
          </a:stretch>
        </p:blipFill>
        <p:spPr>
          <a:xfrm>
            <a:off x="1395701" y="1420287"/>
            <a:ext cx="2977359" cy="2865093"/>
          </a:xfrm>
          <a:prstGeom prst="rect">
            <a:avLst/>
          </a:prstGeom>
        </p:spPr>
      </p:pic>
      <p:pic>
        <p:nvPicPr>
          <p:cNvPr id="11" name="圖片 10"/>
          <p:cNvPicPr/>
          <p:nvPr/>
        </p:nvPicPr>
        <p:blipFill>
          <a:blip r:embed="rId4" cstate="print">
            <a:extLst>
              <a:ext uri="{28A0092B-C50C-407E-A947-70E740481C1C}">
                <a14:useLocalDpi xmlns:a14="http://schemas.microsoft.com/office/drawing/2010/main" val="0"/>
              </a:ext>
            </a:extLst>
          </a:blip>
          <a:stretch>
            <a:fillRect/>
          </a:stretch>
        </p:blipFill>
        <p:spPr>
          <a:xfrm>
            <a:off x="4508763" y="2578721"/>
            <a:ext cx="4481480" cy="2992581"/>
          </a:xfrm>
          <a:prstGeom prst="rect">
            <a:avLst/>
          </a:prstGeom>
        </p:spPr>
      </p:pic>
      <p:sp>
        <p:nvSpPr>
          <p:cNvPr id="14" name="平行四邊形 13"/>
          <p:cNvSpPr/>
          <p:nvPr/>
        </p:nvSpPr>
        <p:spPr>
          <a:xfrm>
            <a:off x="2074728" y="4360904"/>
            <a:ext cx="1887672"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16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Instagram</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
        <p:nvSpPr>
          <p:cNvPr id="15" name="平行四邊形 14"/>
          <p:cNvSpPr/>
          <p:nvPr/>
        </p:nvSpPr>
        <p:spPr>
          <a:xfrm>
            <a:off x="5805667" y="2021556"/>
            <a:ext cx="1887672"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altLang="zh-TW" sz="16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Flickr</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
        <p:nvSpPr>
          <p:cNvPr id="16" name="矩形 15">
            <a:hlinkClick r:id="rId5"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7" action="ppaction://hlinksldjump" highlightClick="1"/>
          </p:cNvPr>
          <p:cNvSpPr/>
          <p:nvPr/>
        </p:nvSpPr>
        <p:spPr>
          <a:xfrm>
            <a:off x="-12702" y="22809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4-3</a:t>
            </a:r>
            <a:endParaRPr lang="zh-TW" altLang="en-US" sz="2400" dirty="0">
              <a:latin typeface="Arial" panose="020B0604020202020204" pitchFamily="34" charset="0"/>
              <a:ea typeface="微軟正黑體" panose="020B0604030504040204" pitchFamily="34" charset="-120"/>
            </a:endParaRPr>
          </a:p>
        </p:txBody>
      </p:sp>
      <p:sp>
        <p:nvSpPr>
          <p:cNvPr id="19" name="矩形 18">
            <a:hlinkClick r:id="rId8" action="ppaction://hlinksldjump" highlightClick="1"/>
          </p:cNvPr>
          <p:cNvSpPr/>
          <p:nvPr/>
        </p:nvSpPr>
        <p:spPr>
          <a:xfrm>
            <a:off x="-12702" y="294073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0" name="矩形 19">
            <a:hlinkClick r:id="rId9"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4561667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報給你知</a:t>
            </a:r>
          </a:p>
        </p:txBody>
      </p:sp>
      <p:sp>
        <p:nvSpPr>
          <p:cNvPr id="10" name="投影片編號版面配置區 9"/>
          <p:cNvSpPr>
            <a:spLocks noGrp="1"/>
          </p:cNvSpPr>
          <p:nvPr>
            <p:ph type="sldNum" sz="quarter" idx="12"/>
          </p:nvPr>
        </p:nvSpPr>
        <p:spPr/>
        <p:txBody>
          <a:bodyPr/>
          <a:lstStyle/>
          <a:p>
            <a:pPr algn="r"/>
            <a:fld id="{C45D8186-99EE-4364-AA57-C9F4FAA33639}" type="slidenum">
              <a:rPr lang="zh-TW" altLang="en-US" smtClean="0"/>
              <a:pPr algn="r"/>
              <a:t>96</a:t>
            </a:fld>
            <a:endParaRPr lang="zh-TW" altLang="en-US"/>
          </a:p>
        </p:txBody>
      </p:sp>
      <p:sp>
        <p:nvSpPr>
          <p:cNvPr id="13" name="矩形 12">
            <a:hlinkClick r:id="rId2" action="ppaction://hlinksldjump" highlightClick="1"/>
          </p:cNvPr>
          <p:cNvSpPr/>
          <p:nvPr/>
        </p:nvSpPr>
        <p:spPr>
          <a:xfrm>
            <a:off x="1267013" y="1449790"/>
            <a:ext cx="3519810" cy="938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1. </a:t>
            </a:r>
            <a:r>
              <a:rPr lang="zh-TW" altLang="en-US" sz="2300" dirty="0">
                <a:latin typeface="Arial" panose="020B0604020202020204" pitchFamily="34" charset="0"/>
                <a:ea typeface="微軟正黑體" panose="020B0604030504040204" pitchFamily="34" charset="-120"/>
              </a:rPr>
              <a:t>認識乙太網路</a:t>
            </a:r>
          </a:p>
        </p:txBody>
      </p:sp>
      <p:sp>
        <p:nvSpPr>
          <p:cNvPr id="16" name="矩形 15">
            <a:hlinkClick r:id="rId3" action="ppaction://hlinksldjump" highlightClick="1"/>
          </p:cNvPr>
          <p:cNvSpPr/>
          <p:nvPr/>
        </p:nvSpPr>
        <p:spPr>
          <a:xfrm>
            <a:off x="5073235" y="2487443"/>
            <a:ext cx="3519810" cy="9383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4. </a:t>
            </a:r>
            <a:r>
              <a:rPr lang="zh-TW" altLang="en-US" sz="2300" dirty="0">
                <a:latin typeface="Arial" panose="020B0604020202020204" pitchFamily="34" charset="0"/>
                <a:ea typeface="微軟正黑體" panose="020B0604030504040204" pitchFamily="34" charset="-120"/>
              </a:rPr>
              <a:t>世界最貴的網頁</a:t>
            </a:r>
          </a:p>
        </p:txBody>
      </p:sp>
      <p:sp>
        <p:nvSpPr>
          <p:cNvPr id="17" name="矩形 16">
            <a:hlinkClick r:id="rId4" action="ppaction://hlinksldjump" highlightClick="1"/>
          </p:cNvPr>
          <p:cNvSpPr/>
          <p:nvPr/>
        </p:nvSpPr>
        <p:spPr>
          <a:xfrm>
            <a:off x="1267013" y="3576804"/>
            <a:ext cx="3519810" cy="938305"/>
          </a:xfrm>
          <a:prstGeom prst="rect">
            <a:avLst/>
          </a:prstGeom>
          <a:solidFill>
            <a:srgbClr val="FF5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5. Web 2.0</a:t>
            </a:r>
            <a:r>
              <a:rPr lang="zh-TW" altLang="en-US" sz="2300" dirty="0">
                <a:latin typeface="Arial" panose="020B0604020202020204" pitchFamily="34" charset="0"/>
                <a:ea typeface="微軟正黑體" panose="020B0604030504040204" pitchFamily="34" charset="-120"/>
              </a:rPr>
              <a:t>是什麼？</a:t>
            </a:r>
          </a:p>
        </p:txBody>
      </p:sp>
      <p:sp>
        <p:nvSpPr>
          <p:cNvPr id="25" name="矩形 24">
            <a:hlinkClick r:id="rId5" action="ppaction://hlinksldjump" highlightClick="1"/>
          </p:cNvPr>
          <p:cNvSpPr/>
          <p:nvPr/>
        </p:nvSpPr>
        <p:spPr>
          <a:xfrm>
            <a:off x="1267011" y="2487540"/>
            <a:ext cx="3519810" cy="9383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3. </a:t>
            </a:r>
            <a:r>
              <a:rPr lang="zh-TW" altLang="en-US" sz="2300" dirty="0">
                <a:latin typeface="Arial" panose="020B0604020202020204" pitchFamily="34" charset="0"/>
                <a:ea typeface="微軟正黑體" panose="020B0604030504040204" pitchFamily="34" charset="-120"/>
              </a:rPr>
              <a:t>認識</a:t>
            </a:r>
            <a:r>
              <a:rPr lang="en-US" altLang="zh-TW" sz="2300" dirty="0" err="1">
                <a:latin typeface="Arial" panose="020B0604020202020204" pitchFamily="34" charset="0"/>
                <a:ea typeface="微軟正黑體" panose="020B0604030504040204" pitchFamily="34" charset="-120"/>
              </a:rPr>
              <a:t>FTTx</a:t>
            </a:r>
            <a:r>
              <a:rPr lang="zh-TW" altLang="en-US" sz="2300" dirty="0">
                <a:latin typeface="Arial" panose="020B0604020202020204" pitchFamily="34" charset="0"/>
                <a:ea typeface="微軟正黑體" panose="020B0604030504040204" pitchFamily="34" charset="-120"/>
              </a:rPr>
              <a:t>光纖網路</a:t>
            </a:r>
          </a:p>
        </p:txBody>
      </p:sp>
      <p:sp>
        <p:nvSpPr>
          <p:cNvPr id="26" name="矩形 25">
            <a:hlinkClick r:id="rId6" action="ppaction://hlinksldjump" highlightClick="1"/>
          </p:cNvPr>
          <p:cNvSpPr/>
          <p:nvPr/>
        </p:nvSpPr>
        <p:spPr>
          <a:xfrm>
            <a:off x="5073236" y="3560314"/>
            <a:ext cx="3519810" cy="938305"/>
          </a:xfrm>
          <a:prstGeom prst="rect">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6. </a:t>
            </a:r>
            <a:r>
              <a:rPr lang="zh-TW" altLang="en-US" sz="2300" dirty="0">
                <a:latin typeface="Arial" panose="020B0604020202020204" pitchFamily="34" charset="0"/>
                <a:ea typeface="微軟正黑體" panose="020B0604030504040204" pitchFamily="34" charset="-120"/>
              </a:rPr>
              <a:t>世界上最高的虛擬建築</a:t>
            </a:r>
          </a:p>
        </p:txBody>
      </p:sp>
      <p:sp>
        <p:nvSpPr>
          <p:cNvPr id="14" name="矩形 13">
            <a:hlinkClick r:id="rId7"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8"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9"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10"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20" name="矩形 19">
            <a:hlinkClick r:id="rId11" action="ppaction://hlinksldjump" highlightClick="1"/>
            <a:extLst>
              <a:ext uri="{FF2B5EF4-FFF2-40B4-BE49-F238E27FC236}">
                <a16:creationId xmlns:a16="http://schemas.microsoft.com/office/drawing/2014/main" xmlns="" id="{58856181-CA29-46C4-A455-3E495F9F6653}"/>
              </a:ext>
            </a:extLst>
          </p:cNvPr>
          <p:cNvSpPr/>
          <p:nvPr/>
        </p:nvSpPr>
        <p:spPr>
          <a:xfrm>
            <a:off x="5073236" y="1449790"/>
            <a:ext cx="3519810" cy="938305"/>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300" dirty="0">
                <a:latin typeface="Arial" panose="020B0604020202020204" pitchFamily="34" charset="0"/>
                <a:ea typeface="微軟正黑體" panose="020B0604030504040204" pitchFamily="34" charset="-120"/>
              </a:rPr>
              <a:t>2. OSI</a:t>
            </a:r>
            <a:r>
              <a:rPr lang="zh-TW" altLang="en-US" sz="2300" dirty="0">
                <a:latin typeface="Arial" panose="020B0604020202020204" pitchFamily="34" charset="0"/>
                <a:ea typeface="微軟正黑體" panose="020B0604030504040204" pitchFamily="34" charset="-120"/>
              </a:rPr>
              <a:t>模型的</a:t>
            </a:r>
            <a:r>
              <a:rPr lang="en-US" altLang="zh-TW" sz="2300" dirty="0">
                <a:latin typeface="Arial" panose="020B0604020202020204" pitchFamily="34" charset="0"/>
                <a:ea typeface="微軟正黑體" panose="020B0604030504040204" pitchFamily="34" charset="-120"/>
              </a:rPr>
              <a:t>7</a:t>
            </a:r>
            <a:r>
              <a:rPr lang="zh-TW" altLang="en-US" sz="2300" dirty="0">
                <a:latin typeface="Arial" panose="020B0604020202020204" pitchFamily="34" charset="0"/>
                <a:ea typeface="微軟正黑體" panose="020B0604030504040204" pitchFamily="34" charset="-120"/>
              </a:rPr>
              <a:t>層架構</a:t>
            </a:r>
          </a:p>
        </p:txBody>
      </p:sp>
      <p:sp>
        <p:nvSpPr>
          <p:cNvPr id="21" name="矩形 20">
            <a:hlinkClick r:id="rId12"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1542601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認識乙太網路</a:t>
            </a:r>
          </a:p>
        </p:txBody>
      </p:sp>
      <p:sp>
        <p:nvSpPr>
          <p:cNvPr id="3" name="內容版面配置區 2"/>
          <p:cNvSpPr>
            <a:spLocks noGrp="1"/>
          </p:cNvSpPr>
          <p:nvPr>
            <p:ph idx="1"/>
          </p:nvPr>
        </p:nvSpPr>
        <p:spPr>
          <a:xfrm>
            <a:off x="1206501" y="1582331"/>
            <a:ext cx="7543799" cy="5642660"/>
          </a:xfrm>
        </p:spPr>
        <p:txBody>
          <a:bodyPr>
            <a:normAutofit/>
          </a:bodyPr>
          <a:lstStyle/>
          <a:p>
            <a:pPr algn="l"/>
            <a:r>
              <a:rPr lang="zh-TW" altLang="en-US" dirty="0">
                <a:solidFill>
                  <a:srgbClr val="0070C0"/>
                </a:solidFill>
              </a:rPr>
              <a:t>乙太網路（</a:t>
            </a:r>
            <a:r>
              <a:rPr lang="en-US" altLang="zh-TW" dirty="0">
                <a:solidFill>
                  <a:srgbClr val="0070C0"/>
                </a:solidFill>
              </a:rPr>
              <a:t>Ethernet</a:t>
            </a:r>
            <a:r>
              <a:rPr lang="zh-TW" altLang="en-US" dirty="0">
                <a:solidFill>
                  <a:srgbClr val="0070C0"/>
                </a:solidFill>
              </a:rPr>
              <a:t>）</a:t>
            </a:r>
            <a:r>
              <a:rPr lang="zh-TW" altLang="en-US" dirty="0"/>
              <a:t>是由美國電機電子工程師協會（</a:t>
            </a:r>
            <a:r>
              <a:rPr lang="en-US" altLang="zh-TW" dirty="0"/>
              <a:t>institute of electrical and </a:t>
            </a:r>
            <a:r>
              <a:rPr lang="en-US" altLang="zh-TW" dirty="0" err="1"/>
              <a:t>electronicsengineers</a:t>
            </a:r>
            <a:r>
              <a:rPr lang="zh-TW" altLang="en-US" dirty="0"/>
              <a:t>，</a:t>
            </a:r>
            <a:r>
              <a:rPr lang="en-US" altLang="zh-TW" dirty="0">
                <a:solidFill>
                  <a:srgbClr val="0070C0"/>
                </a:solidFill>
              </a:rPr>
              <a:t>IEEE</a:t>
            </a:r>
            <a:r>
              <a:rPr lang="zh-TW" altLang="en-US" dirty="0"/>
              <a:t>）針對傳輸媒體、速度、網路連接型態</a:t>
            </a:r>
            <a:r>
              <a:rPr lang="en-US" altLang="zh-TW" dirty="0"/>
              <a:t>...</a:t>
            </a:r>
            <a:r>
              <a:rPr lang="zh-TW" altLang="en-US" dirty="0"/>
              <a:t>等訂定的一系列區域網路規格（</a:t>
            </a:r>
            <a:r>
              <a:rPr lang="en-US" altLang="zh-TW" dirty="0"/>
              <a:t>IEEE802.3</a:t>
            </a:r>
            <a:r>
              <a:rPr lang="zh-TW" altLang="en-US" dirty="0"/>
              <a:t>），這些規格也受到業界普遍使用與支持。</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97</a:t>
            </a:fld>
            <a:endParaRPr lang="zh-TW" altLang="en-US"/>
          </a:p>
        </p:txBody>
      </p:sp>
      <p:sp>
        <p:nvSpPr>
          <p:cNvPr id="15" name="矩形 14">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20" name="矩形 19">
            <a:hlinkClick r:id="rId7"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3855292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4000" dirty="0"/>
              <a:t>認識乙太網路</a:t>
            </a:r>
          </a:p>
        </p:txBody>
      </p:sp>
      <p:sp>
        <p:nvSpPr>
          <p:cNvPr id="3" name="內容版面配置區 2"/>
          <p:cNvSpPr>
            <a:spLocks noGrp="1"/>
          </p:cNvSpPr>
          <p:nvPr>
            <p:ph idx="1"/>
          </p:nvPr>
        </p:nvSpPr>
        <p:spPr>
          <a:xfrm>
            <a:off x="1206501" y="1432565"/>
            <a:ext cx="7612011" cy="5642660"/>
          </a:xfrm>
        </p:spPr>
        <p:txBody>
          <a:bodyPr>
            <a:normAutofit/>
          </a:bodyPr>
          <a:lstStyle/>
          <a:p>
            <a:r>
              <a:rPr lang="en-US" altLang="zh-TW" dirty="0"/>
              <a:t>10Base2</a:t>
            </a:r>
            <a:r>
              <a:rPr lang="zh-TW" altLang="en-US" dirty="0"/>
              <a:t>：使用</a:t>
            </a:r>
            <a:r>
              <a:rPr lang="en-US" altLang="zh-TW" dirty="0"/>
              <a:t>RG-58</a:t>
            </a:r>
            <a:r>
              <a:rPr lang="zh-TW" altLang="en-US" dirty="0"/>
              <a:t>同軸電纜，在約</a:t>
            </a:r>
            <a:r>
              <a:rPr lang="en-US" altLang="zh-TW" dirty="0"/>
              <a:t>200</a:t>
            </a:r>
            <a:r>
              <a:rPr lang="zh-TW" altLang="en-US" dirty="0"/>
              <a:t>公尺的距離內，以</a:t>
            </a:r>
            <a:r>
              <a:rPr lang="en-US" altLang="zh-TW" dirty="0"/>
              <a:t>10 Mbps</a:t>
            </a:r>
            <a:r>
              <a:rPr lang="zh-TW" altLang="en-US" dirty="0"/>
              <a:t>的速度傳輸資料（</a:t>
            </a:r>
            <a:r>
              <a:rPr lang="en-US" altLang="zh-TW" dirty="0"/>
              <a:t>Base</a:t>
            </a:r>
            <a:r>
              <a:rPr lang="zh-TW" altLang="en-US" dirty="0"/>
              <a:t>代表使用基頻傳輸），又稱</a:t>
            </a:r>
            <a:r>
              <a:rPr lang="zh-TW" altLang="en-US" dirty="0">
                <a:solidFill>
                  <a:srgbClr val="FF0066"/>
                </a:solidFill>
              </a:rPr>
              <a:t>細線乙太網路</a:t>
            </a:r>
            <a:r>
              <a:rPr lang="zh-TW" altLang="en-US" dirty="0"/>
              <a:t>。</a:t>
            </a:r>
            <a:endParaRPr lang="en-US" altLang="zh-TW" dirty="0"/>
          </a:p>
          <a:p>
            <a:r>
              <a:rPr lang="en-US" altLang="zh-TW" dirty="0"/>
              <a:t>10Base5</a:t>
            </a:r>
            <a:r>
              <a:rPr lang="zh-TW" altLang="en-US" dirty="0"/>
              <a:t>：使用</a:t>
            </a:r>
            <a:r>
              <a:rPr lang="en-US" altLang="zh-TW" dirty="0"/>
              <a:t>RG-11</a:t>
            </a:r>
            <a:r>
              <a:rPr lang="zh-TW" altLang="en-US" dirty="0"/>
              <a:t>同軸電纜，在約</a:t>
            </a:r>
            <a:r>
              <a:rPr lang="en-US" altLang="zh-TW" dirty="0"/>
              <a:t>500</a:t>
            </a:r>
            <a:r>
              <a:rPr lang="zh-TW" altLang="en-US" dirty="0"/>
              <a:t>公尺的距離內，以</a:t>
            </a:r>
            <a:r>
              <a:rPr lang="en-US" altLang="zh-TW" dirty="0"/>
              <a:t>10 Mbps</a:t>
            </a:r>
            <a:r>
              <a:rPr lang="zh-TW" altLang="en-US" dirty="0"/>
              <a:t>的速度傳輸資料（</a:t>
            </a:r>
            <a:r>
              <a:rPr lang="en-US" altLang="zh-TW" dirty="0"/>
              <a:t>Base</a:t>
            </a:r>
            <a:r>
              <a:rPr lang="zh-TW" altLang="en-US" dirty="0"/>
              <a:t>代表使用基頻傳輸），又稱</a:t>
            </a:r>
            <a:r>
              <a:rPr lang="zh-TW" altLang="en-US" dirty="0">
                <a:solidFill>
                  <a:srgbClr val="FF0066"/>
                </a:solidFill>
              </a:rPr>
              <a:t>粗線乙太網路</a:t>
            </a:r>
            <a:r>
              <a:rPr lang="zh-TW" altLang="en-US" dirty="0"/>
              <a:t>。</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98</a:t>
            </a:fld>
            <a:endParaRPr lang="zh-TW" altLang="en-US"/>
          </a:p>
        </p:txBody>
      </p:sp>
      <p:sp>
        <p:nvSpPr>
          <p:cNvPr id="15" name="矩形 14">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2702" y="16084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2702" y="22809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4-3</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3" y="3607564"/>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20" name="矩形 19">
            <a:hlinkClick r:id="rId7" action="ppaction://hlinksldjump" highlightClick="1"/>
          </p:cNvPr>
          <p:cNvSpPr/>
          <p:nvPr/>
        </p:nvSpPr>
        <p:spPr>
          <a:xfrm>
            <a:off x="-12703" y="2940734"/>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Tree>
    <p:extLst>
      <p:ext uri="{BB962C8B-B14F-4D97-AF65-F5344CB8AC3E}">
        <p14:creationId xmlns:p14="http://schemas.microsoft.com/office/powerpoint/2010/main" val="2695365538"/>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2764</TotalTime>
  <Words>7657</Words>
  <Application>Microsoft Office PowerPoint</Application>
  <PresentationFormat>如螢幕大小 (4:3)</PresentationFormat>
  <Paragraphs>1541</Paragraphs>
  <Slides>122</Slides>
  <Notes>112</Notes>
  <HiddenSlides>0</HiddenSlides>
  <MMClips>0</MMClips>
  <ScaleCrop>false</ScaleCrop>
  <HeadingPairs>
    <vt:vector size="4" baseType="variant">
      <vt:variant>
        <vt:lpstr>佈景主題</vt:lpstr>
      </vt:variant>
      <vt:variant>
        <vt:i4>2</vt:i4>
      </vt:variant>
      <vt:variant>
        <vt:lpstr>投影片標題</vt:lpstr>
      </vt:variant>
      <vt:variant>
        <vt:i4>122</vt:i4>
      </vt:variant>
    </vt:vector>
  </HeadingPairs>
  <TitlesOfParts>
    <vt:vector size="124" baseType="lpstr">
      <vt:lpstr>Office 佈景主題</vt:lpstr>
      <vt:lpstr>1_Office 佈景主題</vt:lpstr>
      <vt:lpstr>計算機概論 A</vt:lpstr>
      <vt:lpstr>4-1 電腦網路概念</vt:lpstr>
      <vt:lpstr>電腦網路組成與規模</vt:lpstr>
      <vt:lpstr>LAN與WAN</vt:lpstr>
      <vt:lpstr>LAN與WAN</vt:lpstr>
      <vt:lpstr>PowerPoint 簡報</vt:lpstr>
      <vt:lpstr>有線傳輸媒體</vt:lpstr>
      <vt:lpstr>雙絞線(Twisted Pair)</vt:lpstr>
      <vt:lpstr>同軸電纜(Coaxial Cable)</vt:lpstr>
      <vt:lpstr>光纖(Fiber Optic)</vt:lpstr>
      <vt:lpstr>無線傳輸媒體</vt:lpstr>
      <vt:lpstr>無線電波(Radio Waves)</vt:lpstr>
      <vt:lpstr>微波(Microwave)</vt:lpstr>
      <vt:lpstr>紅外線(Infrared)</vt:lpstr>
      <vt:lpstr>網路卡</vt:lpstr>
      <vt:lpstr>集線器與交換器</vt:lpstr>
      <vt:lpstr>集線器與交換器</vt:lpstr>
      <vt:lpstr>數據機</vt:lpstr>
      <vt:lpstr>橋接器(Bridge)</vt:lpstr>
      <vt:lpstr>路由器(Router)</vt:lpstr>
      <vt:lpstr>路由器(Router)</vt:lpstr>
      <vt:lpstr>中繼器(Repeater)</vt:lpstr>
      <vt:lpstr>閘道器(Gateway)</vt:lpstr>
      <vt:lpstr>PowerPoint 簡報</vt:lpstr>
      <vt:lpstr>PowerPoint 簡報</vt:lpstr>
      <vt:lpstr>網路拓樸(Topology)</vt:lpstr>
      <vt:lpstr>星狀(star)拓樸</vt:lpstr>
      <vt:lpstr>環狀(ring)拓樸</vt:lpstr>
      <vt:lpstr>環狀(ring)拓樸</vt:lpstr>
      <vt:lpstr>匯流排(bus)拓樸</vt:lpstr>
      <vt:lpstr>匯流排(bus)拓樸</vt:lpstr>
      <vt:lpstr>PowerPoint 簡報</vt:lpstr>
      <vt:lpstr>PowerPoint 簡報</vt:lpstr>
      <vt:lpstr>通訊協定</vt:lpstr>
      <vt:lpstr>傳輸控制協定 TCP 與網際網路協定 IP</vt:lpstr>
      <vt:lpstr>使用者資料元協定 UDP</vt:lpstr>
      <vt:lpstr>郵件傳輸協定 SMTP、POP3與IMAP</vt:lpstr>
      <vt:lpstr>郵件傳輸協定 SMTP、POP3與IMAP</vt:lpstr>
      <vt:lpstr>檔案傳輸協定 FTP</vt:lpstr>
      <vt:lpstr>遠端登入 Telnet</vt:lpstr>
      <vt:lpstr>超文件傳輸協定 HTTP</vt:lpstr>
      <vt:lpstr>PowerPoint 簡報</vt:lpstr>
      <vt:lpstr>PowerPoint 簡報</vt:lpstr>
      <vt:lpstr>IP位址與網域名稱</vt:lpstr>
      <vt:lpstr>IP 等級</vt:lpstr>
      <vt:lpstr>網路位址的意義</vt:lpstr>
      <vt:lpstr>私有位址</vt:lpstr>
      <vt:lpstr>網域名稱</vt:lpstr>
      <vt:lpstr>網域名稱</vt:lpstr>
      <vt:lpstr>網域名稱</vt:lpstr>
      <vt:lpstr>PowerPoint 簡報</vt:lpstr>
      <vt:lpstr>PowerPoint 簡報</vt:lpstr>
      <vt:lpstr>4-2 網路資料搜尋</vt:lpstr>
      <vt:lpstr>網際網路源起</vt:lpstr>
      <vt:lpstr>連上網際網路</vt:lpstr>
      <vt:lpstr>撥接上網</vt:lpstr>
      <vt:lpstr>ADSL寬頻上網</vt:lpstr>
      <vt:lpstr>ADSL寬頻上網</vt:lpstr>
      <vt:lpstr>Cable Modem寬頻上網</vt:lpstr>
      <vt:lpstr>Cable Modem寬頻上網</vt:lpstr>
      <vt:lpstr>無線上網</vt:lpstr>
      <vt:lpstr>IEEE 802.11標準比較表</vt:lpstr>
      <vt:lpstr>傳輸距離示意圖</vt:lpstr>
      <vt:lpstr>無線上網</vt:lpstr>
      <vt:lpstr>3.5G 行動上網</vt:lpstr>
      <vt:lpstr>PowerPoint 簡報</vt:lpstr>
      <vt:lpstr>PowerPoint 簡報</vt:lpstr>
      <vt:lpstr>瀏覽全球資訊網</vt:lpstr>
      <vt:lpstr>瀏覽全球資訊網</vt:lpstr>
      <vt:lpstr>PowerPoint 簡報</vt:lpstr>
      <vt:lpstr>PowerPoint 簡報</vt:lpstr>
      <vt:lpstr>資料搜尋技巧與實例</vt:lpstr>
      <vt:lpstr>4-3 網路應用實例</vt:lpstr>
      <vt:lpstr>電子郵件</vt:lpstr>
      <vt:lpstr>電子郵件地址</vt:lpstr>
      <vt:lpstr> 免費電子郵件帳號</vt:lpstr>
      <vt:lpstr>PowerPoint 簡報</vt:lpstr>
      <vt:lpstr>PowerPoint 簡報</vt:lpstr>
      <vt:lpstr>PowerPoint 簡報</vt:lpstr>
      <vt:lpstr>電子布告欄系統</vt:lpstr>
      <vt:lpstr>PowerPoint 簡報</vt:lpstr>
      <vt:lpstr>即時通訊與檔案傳輸</vt:lpstr>
      <vt:lpstr>PowerPoint 簡報</vt:lpstr>
      <vt:lpstr> 線上知識庫</vt:lpstr>
      <vt:lpstr> 線上影音分享</vt:lpstr>
      <vt:lpstr>PowerPoint 簡報</vt:lpstr>
      <vt:lpstr>線上遊戲</vt:lpstr>
      <vt:lpstr>知名線上遊戲</vt:lpstr>
      <vt:lpstr>PowerPoint 簡報</vt:lpstr>
      <vt:lpstr>線上軟體與雲端服務</vt:lpstr>
      <vt:lpstr>線上軟體與雲端服務</vt:lpstr>
      <vt:lpstr>PowerPoint 簡報</vt:lpstr>
      <vt:lpstr>網誌</vt:lpstr>
      <vt:lpstr>網路社群平台</vt:lpstr>
      <vt:lpstr>網路社群平台</vt:lpstr>
      <vt:lpstr>網路社群平台</vt:lpstr>
      <vt:lpstr>報給你知</vt:lpstr>
      <vt:lpstr>認識乙太網路</vt:lpstr>
      <vt:lpstr>認識乙太網路</vt:lpstr>
      <vt:lpstr>認識乙太網路</vt:lpstr>
      <vt:lpstr>認識乙太網路</vt:lpstr>
      <vt:lpstr>認識乙太網路</vt:lpstr>
      <vt:lpstr>OSI模型的7層架構</vt:lpstr>
      <vt:lpstr>OSI模型的相關工作說明</vt:lpstr>
      <vt:lpstr>OSI模型運作示意圖</vt:lpstr>
      <vt:lpstr>認識FTTx光纖網路</vt:lpstr>
      <vt:lpstr>FTTN：光纖到節點</vt:lpstr>
      <vt:lpstr>FTTC：光纖到街角</vt:lpstr>
      <vt:lpstr>FTTB：光纖到大樓</vt:lpstr>
      <vt:lpstr>FTTH：光纖到府</vt:lpstr>
      <vt:lpstr>世界最貴的網頁</vt:lpstr>
      <vt:lpstr>世界最貴的網頁</vt:lpstr>
      <vt:lpstr>世界上最高的虛擬建築</vt:lpstr>
      <vt:lpstr>世界上最高的虛擬建築</vt:lpstr>
      <vt:lpstr>Web 2.0是什麼？</vt:lpstr>
      <vt:lpstr>Web 2.0是什麼？</vt:lpstr>
      <vt:lpstr>Web 2.0是什麼？</vt:lpstr>
      <vt:lpstr>Web 2.0是什麼？</vt:lpstr>
      <vt:lpstr>Web 2.0是什麼？</vt:lpstr>
      <vt:lpstr>科技新知</vt:lpstr>
      <vt:lpstr>什麼是雲端</vt:lpstr>
      <vt:lpstr>雲端服務模式</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Jet</dc:creator>
  <cp:lastModifiedBy>User</cp:lastModifiedBy>
  <cp:revision>376</cp:revision>
  <dcterms:created xsi:type="dcterms:W3CDTF">2015-05-05T16:50:52Z</dcterms:created>
  <dcterms:modified xsi:type="dcterms:W3CDTF">2018-03-08T00:56:00Z</dcterms:modified>
</cp:coreProperties>
</file>